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66"/>
  </p:notesMasterIdLst>
  <p:sldIdLst>
    <p:sldId id="256" r:id="rId2"/>
    <p:sldId id="257" r:id="rId3"/>
    <p:sldId id="258" r:id="rId4"/>
    <p:sldId id="326" r:id="rId5"/>
    <p:sldId id="327" r:id="rId6"/>
    <p:sldId id="308" r:id="rId7"/>
    <p:sldId id="328" r:id="rId8"/>
    <p:sldId id="259" r:id="rId9"/>
    <p:sldId id="260" r:id="rId10"/>
    <p:sldId id="262" r:id="rId11"/>
    <p:sldId id="309" r:id="rId12"/>
    <p:sldId id="261" r:id="rId13"/>
    <p:sldId id="263" r:id="rId14"/>
    <p:sldId id="324" r:id="rId15"/>
    <p:sldId id="264" r:id="rId16"/>
    <p:sldId id="315" r:id="rId17"/>
    <p:sldId id="316" r:id="rId18"/>
    <p:sldId id="317" r:id="rId19"/>
    <p:sldId id="318" r:id="rId20"/>
    <p:sldId id="319" r:id="rId21"/>
    <p:sldId id="321" r:id="rId22"/>
    <p:sldId id="320" r:id="rId23"/>
    <p:sldId id="322" r:id="rId24"/>
    <p:sldId id="265" r:id="rId25"/>
    <p:sldId id="310" r:id="rId26"/>
    <p:sldId id="311" r:id="rId27"/>
    <p:sldId id="266" r:id="rId28"/>
    <p:sldId id="314" r:id="rId29"/>
    <p:sldId id="323" r:id="rId30"/>
    <p:sldId id="313" r:id="rId31"/>
    <p:sldId id="312" r:id="rId32"/>
    <p:sldId id="268" r:id="rId33"/>
    <p:sldId id="274" r:id="rId34"/>
    <p:sldId id="338" r:id="rId35"/>
    <p:sldId id="275" r:id="rId36"/>
    <p:sldId id="329" r:id="rId37"/>
    <p:sldId id="330" r:id="rId38"/>
    <p:sldId id="331" r:id="rId39"/>
    <p:sldId id="332" r:id="rId40"/>
    <p:sldId id="333" r:id="rId41"/>
    <p:sldId id="334" r:id="rId42"/>
    <p:sldId id="335" r:id="rId43"/>
    <p:sldId id="336" r:id="rId44"/>
    <p:sldId id="337" r:id="rId45"/>
    <p:sldId id="295" r:id="rId46"/>
    <p:sldId id="296" r:id="rId47"/>
    <p:sldId id="339" r:id="rId48"/>
    <p:sldId id="340" r:id="rId49"/>
    <p:sldId id="341" r:id="rId50"/>
    <p:sldId id="342" r:id="rId51"/>
    <p:sldId id="343" r:id="rId52"/>
    <p:sldId id="344" r:id="rId53"/>
    <p:sldId id="345" r:id="rId54"/>
    <p:sldId id="348" r:id="rId55"/>
    <p:sldId id="349" r:id="rId56"/>
    <p:sldId id="350" r:id="rId57"/>
    <p:sldId id="351" r:id="rId58"/>
    <p:sldId id="352" r:id="rId59"/>
    <p:sldId id="302" r:id="rId60"/>
    <p:sldId id="304" r:id="rId61"/>
    <p:sldId id="305" r:id="rId62"/>
    <p:sldId id="307" r:id="rId63"/>
    <p:sldId id="346" r:id="rId64"/>
    <p:sldId id="347" r:id="rId6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00"/>
    <a:srgbClr val="FA00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A7DE17-B508-48CB-346C-8BAFE960D9FE}" v="15" dt="2020-10-19T15:00:06.547"/>
  </p1510:revLst>
</p1510:revInfo>
</file>

<file path=ppt/tableStyles.xml><?xml version="1.0" encoding="utf-8"?>
<a:tblStyleLst xmlns:a="http://schemas.openxmlformats.org/drawingml/2006/main" def="{BD88958D-50EC-4543-86FB-1824281A7AC0}">
  <a:tblStyle styleId="{BD88958D-50EC-4543-86FB-1824281A7A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39"/>
    <p:restoredTop sz="89653"/>
  </p:normalViewPr>
  <p:slideViewPr>
    <p:cSldViewPr snapToGrid="0">
      <p:cViewPr>
        <p:scale>
          <a:sx n="107" d="100"/>
          <a:sy n="107" d="100"/>
        </p:scale>
        <p:origin x="2608" y="1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mobola Okesanjo" userId="S::om552711@dal.ca::e55dd20b-b400-4cbf-9f2a-5231e8641c99" providerId="AD" clId="Web-{B7A7DE17-B508-48CB-346C-8BAFE960D9FE}"/>
    <pc:docChg chg="modSld">
      <pc:chgData name="Omobola Okesanjo" userId="S::om552711@dal.ca::e55dd20b-b400-4cbf-9f2a-5231e8641c99" providerId="AD" clId="Web-{B7A7DE17-B508-48CB-346C-8BAFE960D9FE}" dt="2020-10-19T15:00:04.110" v="13" actId="20577"/>
      <pc:docMkLst>
        <pc:docMk/>
      </pc:docMkLst>
      <pc:sldChg chg="modSp">
        <pc:chgData name="Omobola Okesanjo" userId="S::om552711@dal.ca::e55dd20b-b400-4cbf-9f2a-5231e8641c99" providerId="AD" clId="Web-{B7A7DE17-B508-48CB-346C-8BAFE960D9FE}" dt="2020-10-19T15:00:04.110" v="13" actId="20577"/>
        <pc:sldMkLst>
          <pc:docMk/>
          <pc:sldMk cId="0" sldId="263"/>
        </pc:sldMkLst>
        <pc:spChg chg="mod">
          <ac:chgData name="Omobola Okesanjo" userId="S::om552711@dal.ca::e55dd20b-b400-4cbf-9f2a-5231e8641c99" providerId="AD" clId="Web-{B7A7DE17-B508-48CB-346C-8BAFE960D9FE}" dt="2020-10-19T15:00:04.110" v="13" actId="20577"/>
          <ac:spMkLst>
            <pc:docMk/>
            <pc:sldMk cId="0" sldId="263"/>
            <ac:spMk id="10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1e7664bed_0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1e7664bed_0_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1e7664bed_0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1e7664bed_0_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3356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1e7664bed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1e7664bed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9d375c060b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9d375c060b_1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9d375c060b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9d375c060b_1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6991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1e7664bed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1e7664bed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1e7664bed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1e7664bed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793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1e7664bed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1e7664bed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173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1e7664bed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1e7664bed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07419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1e7664bed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1e7664bed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696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a1e7664bed_0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a1e7664bed_0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1e7664bed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1e7664bed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39159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1e7664bed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1e7664bed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93547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1e7664bed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1e7664bed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034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1e7664bed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1e7664bed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8656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9d375c060b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9d375c060b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9d375c060b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9d375c060b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06896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9d375c060b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9d375c060b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2650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1e7664bed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1e7664bed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1e7664bed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1e7664bed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71391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1e7664bed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1e7664bed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8121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1e7664bed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1e7664bed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1e7664bed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1e7664bed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32911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1e7664bed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1e7664bed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90762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1e7664bed_0_8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1e7664bed_0_8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9d36baf156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9d36baf156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9d36baf156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9d36baf156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4785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2412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09221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8189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8082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1e7664bed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1e7664bed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6666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5290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20408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07130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0319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36baf15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36baf15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4441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9d375c060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9d375c060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03401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10557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4704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1e7664bed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1e7664bed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020904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714569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8857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58616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66432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17507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51101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23366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183595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d375c060b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9d375c060b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636841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9d36baf156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9d36baf156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1e7664bed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1e7664bed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11954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9d475fa525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9d475fa525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9d475fa525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9d475fa525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9d475fa525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9d475fa525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9d475fa525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9d475fa525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0815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9d475fa525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9d475fa525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983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1e7664bed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1e7664bed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1105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1e7664bed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a1e7664bed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1e7664bed_0_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a1e7664bed_0_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https://www.yorku.ca/mack/RN-Counterbalancing-f3.jpg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668375"/>
            <a:ext cx="8520600" cy="13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Visualizing Uncertainty with Chromatic Aberration</a:t>
            </a:r>
            <a:endParaRPr sz="40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1483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MCSc</a:t>
            </a:r>
            <a:r>
              <a:rPr lang="en" dirty="0"/>
              <a:t> Thesis </a:t>
            </a:r>
            <a:r>
              <a:rPr lang="en" dirty="0" err="1"/>
              <a:t>Defence</a:t>
            </a:r>
            <a:endParaRPr dirty="0"/>
          </a:p>
        </p:txBody>
      </p:sp>
      <p:sp>
        <p:nvSpPr>
          <p:cNvPr id="56" name="Google Shape;56;p13"/>
          <p:cNvSpPr txBox="1"/>
          <p:nvPr/>
        </p:nvSpPr>
        <p:spPr>
          <a:xfrm>
            <a:off x="192775" y="3487575"/>
            <a:ext cx="35256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Rashidul Islam</a:t>
            </a:r>
            <a:endParaRPr sz="3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10 May 2022</a:t>
            </a:r>
            <a:endParaRPr sz="2000" dirty="0"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9825" y="3466150"/>
            <a:ext cx="2726199" cy="90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311700" y="25501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Predictive Algorithms</a:t>
            </a:r>
            <a:endParaRPr sz="3000" dirty="0"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965200" y="1152475"/>
            <a:ext cx="7867099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1600"/>
              </a:spcBef>
            </a:pPr>
            <a:r>
              <a:rPr lang="en-US" dirty="0"/>
              <a:t>MLP (Multilayer Perceptron)</a:t>
            </a:r>
          </a:p>
          <a:p>
            <a:pPr marL="285750" indent="-285750">
              <a:spcBef>
                <a:spcPts val="1600"/>
              </a:spcBef>
            </a:pPr>
            <a:r>
              <a:rPr lang="en-US" dirty="0"/>
              <a:t>CNN (Convolutional Neural Network)</a:t>
            </a:r>
          </a:p>
          <a:p>
            <a:pPr marL="285750" indent="-285750">
              <a:spcBef>
                <a:spcPts val="1600"/>
              </a:spcBef>
            </a:pPr>
            <a:r>
              <a:rPr lang="en-US" dirty="0"/>
              <a:t>LSTM (Long-Short Term Memory)</a:t>
            </a:r>
          </a:p>
          <a:p>
            <a:pPr marL="285750" indent="-285750">
              <a:spcBef>
                <a:spcPts val="1600"/>
              </a:spcBef>
            </a:pPr>
            <a:r>
              <a:rPr lang="en-US" dirty="0"/>
              <a:t>Auto Arima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02" name="Google Shape;10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311700" y="23127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Uncertainty Comparison among Models</a:t>
            </a:r>
            <a:endParaRPr sz="3000" dirty="0"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02" name="Google Shape;10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9DF7DD8-F036-DEDC-5881-805028A704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735537"/>
              </p:ext>
            </p:extLst>
          </p:nvPr>
        </p:nvGraphicFramePr>
        <p:xfrm>
          <a:off x="485030" y="1232452"/>
          <a:ext cx="6949549" cy="2672384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1520021">
                  <a:extLst>
                    <a:ext uri="{9D8B030D-6E8A-4147-A177-3AD203B41FA5}">
                      <a16:colId xmlns:a16="http://schemas.microsoft.com/office/drawing/2014/main" val="1480557535"/>
                    </a:ext>
                  </a:extLst>
                </a:gridCol>
                <a:gridCol w="1380506">
                  <a:extLst>
                    <a:ext uri="{9D8B030D-6E8A-4147-A177-3AD203B41FA5}">
                      <a16:colId xmlns:a16="http://schemas.microsoft.com/office/drawing/2014/main" val="92353706"/>
                    </a:ext>
                  </a:extLst>
                </a:gridCol>
                <a:gridCol w="1377423">
                  <a:extLst>
                    <a:ext uri="{9D8B030D-6E8A-4147-A177-3AD203B41FA5}">
                      <a16:colId xmlns:a16="http://schemas.microsoft.com/office/drawing/2014/main" val="3034478048"/>
                    </a:ext>
                  </a:extLst>
                </a:gridCol>
                <a:gridCol w="1415963">
                  <a:extLst>
                    <a:ext uri="{9D8B030D-6E8A-4147-A177-3AD203B41FA5}">
                      <a16:colId xmlns:a16="http://schemas.microsoft.com/office/drawing/2014/main" val="3713127029"/>
                    </a:ext>
                  </a:extLst>
                </a:gridCol>
                <a:gridCol w="1255636">
                  <a:extLst>
                    <a:ext uri="{9D8B030D-6E8A-4147-A177-3AD203B41FA5}">
                      <a16:colId xmlns:a16="http://schemas.microsoft.com/office/drawing/2014/main" val="3536977975"/>
                    </a:ext>
                  </a:extLst>
                </a:gridCol>
              </a:tblGrid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 b="1">
                          <a:effectLst/>
                        </a:rPr>
                        <a:t>Country</a:t>
                      </a:r>
                      <a:endParaRPr lang="en-CA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 b="1">
                          <a:effectLst/>
                        </a:rPr>
                        <a:t>MLP</a:t>
                      </a:r>
                      <a:endParaRPr lang="en-CA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 b="1">
                          <a:effectLst/>
                        </a:rPr>
                        <a:t>CNN</a:t>
                      </a:r>
                      <a:endParaRPr lang="en-CA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 b="1">
                          <a:effectLst/>
                        </a:rPr>
                        <a:t>LSTM</a:t>
                      </a:r>
                      <a:endParaRPr lang="en-CA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 b="1" dirty="0">
                          <a:effectLst/>
                        </a:rPr>
                        <a:t>ARIMA</a:t>
                      </a:r>
                      <a:endParaRPr lang="en-CA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8985486"/>
                  </a:ext>
                </a:extLst>
              </a:tr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United States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7.00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7.00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3.44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7106482"/>
                  </a:ext>
                </a:extLst>
              </a:tr>
              <a:tr h="29658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>
                          <a:effectLst/>
                        </a:rPr>
                        <a:t>India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4.28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0.61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7.00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3.52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1118380"/>
                  </a:ext>
                </a:extLst>
              </a:tr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Brazil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3.64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0.51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3.24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1.27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2459962"/>
                  </a:ext>
                </a:extLst>
              </a:tr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Kazakhstan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2.43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0.42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0.35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0.17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27000045"/>
                  </a:ext>
                </a:extLst>
              </a:tr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France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2.15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0.31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0.81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0.56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1057416"/>
                  </a:ext>
                </a:extLst>
              </a:tr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Peru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1.28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0.23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0.28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0.22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7205016"/>
                  </a:ext>
                </a:extLst>
              </a:tr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Germany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1.21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0.19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0.50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0.51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6067995"/>
                  </a:ext>
                </a:extLst>
              </a:tr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Spain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1.07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0.19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0.67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0.33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74866887"/>
                  </a:ext>
                </a:extLst>
              </a:tr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Turkey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1.03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0.19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1.21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0.30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9755341"/>
                  </a:ext>
                </a:extLst>
              </a:tr>
              <a:tr h="2375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Argentina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 dirty="0">
                          <a:effectLst/>
                        </a:rPr>
                        <a:t>1.02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0.14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>
                          <a:effectLst/>
                        </a:rPr>
                        <a:t>1.08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1200" dirty="0">
                          <a:effectLst/>
                        </a:rPr>
                        <a:t>0.25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9605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0965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23127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Uncertainty in Prediction</a:t>
            </a:r>
            <a:endParaRPr sz="3000" dirty="0"/>
          </a:p>
        </p:txBody>
      </p:sp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6" name="Picture 5" descr="Histogram&#10;&#10;Description automatically generated">
            <a:extLst>
              <a:ext uri="{FF2B5EF4-FFF2-40B4-BE49-F238E27FC236}">
                <a16:creationId xmlns:a16="http://schemas.microsoft.com/office/drawing/2014/main" id="{164C9C2C-8A99-BA9C-1462-ECE157F93B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757" y="1162808"/>
            <a:ext cx="6345909" cy="380934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11700" y="21939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 of CA</a:t>
            </a:r>
            <a:endParaRPr dirty="0"/>
          </a:p>
        </p:txBody>
      </p:sp>
      <p:sp>
        <p:nvSpPr>
          <p:cNvPr id="109" name="Google Shape;10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66A1B9C3-2080-C93B-5D51-A6CCEECF4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67" y="1248313"/>
            <a:ext cx="2782998" cy="278299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988027-A1BF-C4C3-E15F-63707A4423BA}"/>
                  </a:ext>
                </a:extLst>
              </p:cNvPr>
              <p:cNvSpPr txBox="1"/>
              <p:nvPr/>
            </p:nvSpPr>
            <p:spPr>
              <a:xfrm>
                <a:off x="3721210" y="1582309"/>
                <a:ext cx="5111090" cy="2285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/>
                  <a:t>First chromatic circle color (</a:t>
                </a:r>
                <a:r>
                  <a:rPr lang="en-CA" dirty="0">
                    <a:solidFill>
                      <a:srgbClr val="FF0000"/>
                    </a:solidFill>
                  </a:rPr>
                  <a:t>R</a:t>
                </a:r>
                <a:r>
                  <a:rPr lang="en-CA" dirty="0"/>
                  <a:t>, 255, 255) and shifted location (x, y + r)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/>
                  <a:t>Second chromatic circle color (255, </a:t>
                </a:r>
                <a:r>
                  <a:rPr lang="en-CA" dirty="0">
                    <a:solidFill>
                      <a:srgbClr val="00B050"/>
                    </a:solidFill>
                  </a:rPr>
                  <a:t>G</a:t>
                </a:r>
                <a:r>
                  <a:rPr lang="en-CA" dirty="0"/>
                  <a:t>, 255) and shifted location (</a:t>
                </a:r>
                <a14:m>
                  <m:oMath xmlns:m="http://schemas.openxmlformats.org/officeDocument/2006/math">
                    <m:r>
                      <a:rPr lang="en-US" i="1"/>
                      <m:t>𝑥</m:t>
                    </m:r>
                    <m:r>
                      <a:rPr lang="en-US" i="1"/>
                      <m:t>+</m:t>
                    </m:r>
                    <m:r>
                      <a:rPr lang="en-US" i="1"/>
                      <m:t>𝑟</m:t>
                    </m:r>
                    <m:r>
                      <a:rPr lang="en-US" i="1"/>
                      <m:t>∗</m:t>
                    </m:r>
                    <m:f>
                      <m:fPr>
                        <m:ctrlPr>
                          <a:rPr lang="en-CA" i="1"/>
                        </m:ctrlPr>
                      </m:fPr>
                      <m:num>
                        <m:r>
                          <a:rPr lang="en-US" i="1"/>
                          <m:t>+√3</m:t>
                        </m:r>
                      </m:num>
                      <m:den>
                        <m:r>
                          <a:rPr lang="en-US" i="1"/>
                          <m:t>2</m:t>
                        </m:r>
                      </m:den>
                    </m:f>
                  </m:oMath>
                </a14:m>
                <a:r>
                  <a:rPr lang="en-CA" dirty="0"/>
                  <a:t>, </a:t>
                </a:r>
                <a14:m>
                  <m:oMath xmlns:m="http://schemas.openxmlformats.org/officeDocument/2006/math">
                    <m:r>
                      <a:rPr lang="en-US" i="1"/>
                      <m:t>𝑦</m:t>
                    </m:r>
                    <m:r>
                      <a:rPr lang="en-US" i="1"/>
                      <m:t>+</m:t>
                    </m:r>
                    <m:r>
                      <a:rPr lang="en-US" i="1"/>
                      <m:t>𝑟</m:t>
                    </m:r>
                    <m:r>
                      <a:rPr lang="en-US" i="1"/>
                      <m:t>∗</m:t>
                    </m:r>
                    <m:f>
                      <m:fPr>
                        <m:ctrlPr>
                          <a:rPr lang="en-CA" i="1"/>
                        </m:ctrlPr>
                      </m:fPr>
                      <m:num>
                        <m:r>
                          <a:rPr lang="en-US" i="1"/>
                          <m:t>−1</m:t>
                        </m:r>
                      </m:num>
                      <m:den>
                        <m:r>
                          <a:rPr lang="en-US" i="1"/>
                          <m:t>2</m:t>
                        </m:r>
                      </m:den>
                    </m:f>
                  </m:oMath>
                </a14:m>
                <a:r>
                  <a:rPr lang="en-CA" dirty="0"/>
                  <a:t>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/>
                  <a:t>Third chromatic circle color (255, 255, </a:t>
                </a:r>
                <a:r>
                  <a:rPr lang="en-CA" dirty="0">
                    <a:solidFill>
                      <a:srgbClr val="00B0F0"/>
                    </a:solidFill>
                  </a:rPr>
                  <a:t>B</a:t>
                </a:r>
                <a:r>
                  <a:rPr lang="en-CA" dirty="0"/>
                  <a:t>) and shifted (</a:t>
                </a:r>
                <a14:m>
                  <m:oMath xmlns:m="http://schemas.openxmlformats.org/officeDocument/2006/math">
                    <m:r>
                      <a:rPr lang="en-US" i="1"/>
                      <m:t>𝑥</m:t>
                    </m:r>
                    <m:r>
                      <a:rPr lang="en-US" i="1"/>
                      <m:t>+</m:t>
                    </m:r>
                    <m:r>
                      <a:rPr lang="en-US" i="1"/>
                      <m:t>𝑟</m:t>
                    </m:r>
                    <m:r>
                      <a:rPr lang="en-US" i="1"/>
                      <m:t>∗</m:t>
                    </m:r>
                    <m:f>
                      <m:fPr>
                        <m:ctrlPr>
                          <a:rPr lang="en-CA" i="1"/>
                        </m:ctrlPr>
                      </m:fPr>
                      <m:num>
                        <m:r>
                          <a:rPr lang="en-US" i="1"/>
                          <m:t>−√3</m:t>
                        </m:r>
                      </m:num>
                      <m:den>
                        <m:r>
                          <a:rPr lang="en-US" i="1"/>
                          <m:t>2</m:t>
                        </m:r>
                      </m:den>
                    </m:f>
                  </m:oMath>
                </a14:m>
                <a:r>
                  <a:rPr lang="en-CA" dirty="0"/>
                  <a:t>, </a:t>
                </a:r>
                <a14:m>
                  <m:oMath xmlns:m="http://schemas.openxmlformats.org/officeDocument/2006/math">
                    <m:r>
                      <a:rPr lang="en-US" i="1"/>
                      <m:t>𝑦</m:t>
                    </m:r>
                    <m:r>
                      <a:rPr lang="en-US" i="1"/>
                      <m:t>+</m:t>
                    </m:r>
                    <m:r>
                      <a:rPr lang="en-US" i="1"/>
                      <m:t>𝑟</m:t>
                    </m:r>
                    <m:r>
                      <a:rPr lang="en-US" i="1"/>
                      <m:t>∗</m:t>
                    </m:r>
                    <m:f>
                      <m:fPr>
                        <m:ctrlPr>
                          <a:rPr lang="en-CA" i="1"/>
                        </m:ctrlPr>
                      </m:fPr>
                      <m:num>
                        <m:r>
                          <a:rPr lang="en-US" i="1"/>
                          <m:t>+1</m:t>
                        </m:r>
                      </m:num>
                      <m:den>
                        <m:r>
                          <a:rPr lang="en-US" i="1"/>
                          <m:t>2</m:t>
                        </m:r>
                      </m:den>
                    </m:f>
                  </m:oMath>
                </a14:m>
                <a:r>
                  <a:rPr lang="en-CA" dirty="0"/>
                  <a:t>) </a:t>
                </a:r>
                <a:r>
                  <a:rPr lang="en-CA" dirty="0">
                    <a:effectLst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CA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i="1" dirty="0"/>
                  <a:t>‘</a:t>
                </a:r>
                <a:r>
                  <a:rPr lang="en-CA" dirty="0"/>
                  <a:t>r</a:t>
                </a:r>
                <a:r>
                  <a:rPr lang="en-CA" i="1" dirty="0"/>
                  <a:t>’ </a:t>
                </a:r>
                <a:r>
                  <a:rPr lang="en-CA" dirty="0"/>
                  <a:t>represents aberration(uncertainty)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988027-A1BF-C4C3-E15F-63707A442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1210" y="1582309"/>
                <a:ext cx="5111090" cy="2285369"/>
              </a:xfrm>
              <a:prstGeom prst="rect">
                <a:avLst/>
              </a:prstGeom>
              <a:blipFill>
                <a:blip r:embed="rId4"/>
                <a:stretch>
                  <a:fillRect l="-248" t="-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 Box 16">
            <a:extLst>
              <a:ext uri="{FF2B5EF4-FFF2-40B4-BE49-F238E27FC236}">
                <a16:creationId xmlns:a16="http://schemas.microsoft.com/office/drawing/2014/main" id="{2C30B546-9978-40EF-67F0-FFFB671D8F73}"/>
              </a:ext>
            </a:extLst>
          </p:cNvPr>
          <p:cNvSpPr txBox="1"/>
          <p:nvPr/>
        </p:nvSpPr>
        <p:spPr>
          <a:xfrm>
            <a:off x="1422402" y="2353731"/>
            <a:ext cx="558799" cy="240136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(x, y)</a:t>
            </a:r>
            <a:endParaRPr lang="en-CA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11700" y="23127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 on a Circle</a:t>
            </a:r>
            <a:endParaRPr dirty="0"/>
          </a:p>
        </p:txBody>
      </p:sp>
      <p:sp>
        <p:nvSpPr>
          <p:cNvPr id="109" name="Google Shape;10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988027-A1BF-C4C3-E15F-63707A4423BA}"/>
              </a:ext>
            </a:extLst>
          </p:cNvPr>
          <p:cNvSpPr txBox="1"/>
          <p:nvPr/>
        </p:nvSpPr>
        <p:spPr>
          <a:xfrm>
            <a:off x="598677" y="4102710"/>
            <a:ext cx="81195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Three overlapping circles filled by </a:t>
            </a:r>
            <a:r>
              <a:rPr lang="en-CA" i="1" dirty="0" err="1"/>
              <a:t>rgb</a:t>
            </a:r>
            <a:r>
              <a:rPr lang="en-CA" i="1" dirty="0"/>
              <a:t> (</a:t>
            </a:r>
            <a:r>
              <a:rPr lang="en-CA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100</a:t>
            </a:r>
            <a:r>
              <a:rPr lang="en-CA" i="1" dirty="0"/>
              <a:t>, 255, 255), </a:t>
            </a:r>
            <a:r>
              <a:rPr lang="en-CA" i="1" dirty="0" err="1"/>
              <a:t>rgb</a:t>
            </a:r>
            <a:r>
              <a:rPr lang="en-CA" i="1" dirty="0"/>
              <a:t> (255, </a:t>
            </a:r>
            <a:r>
              <a:rPr lang="en-CA" i="1" dirty="0">
                <a:solidFill>
                  <a:srgbClr val="FA00F2"/>
                </a:solidFill>
              </a:rPr>
              <a:t>149</a:t>
            </a:r>
            <a:r>
              <a:rPr lang="en-CA" i="1" dirty="0"/>
              <a:t>, 255), </a:t>
            </a:r>
            <a:r>
              <a:rPr lang="en-CA" i="1" dirty="0" err="1"/>
              <a:t>rgb</a:t>
            </a:r>
            <a:r>
              <a:rPr lang="en-CA" i="1" dirty="0"/>
              <a:t> (255, 255, </a:t>
            </a:r>
            <a:r>
              <a:rPr lang="en-CA" i="1" dirty="0">
                <a:solidFill>
                  <a:srgbClr val="FFFC00"/>
                </a:solidFill>
              </a:rPr>
              <a:t>180</a:t>
            </a:r>
            <a:r>
              <a:rPr lang="en-CA" i="1" dirty="0"/>
              <a:t>)</a:t>
            </a:r>
            <a:br>
              <a:rPr lang="en-CA" i="1" dirty="0"/>
            </a:b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</a:t>
            </a:r>
            <a:r>
              <a:rPr lang="en-CA" dirty="0"/>
              <a:t>mix-blend-mode to darken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B8D41A9E-7E4B-6989-BF41-31C7020E6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444" y="1138459"/>
            <a:ext cx="2714403" cy="2724346"/>
          </a:xfrm>
          <a:prstGeom prst="rect">
            <a:avLst/>
          </a:prstGeom>
        </p:spPr>
      </p:pic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A8EE583E-E3FD-B4F6-4F61-99FCC44BC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545" y="1138460"/>
            <a:ext cx="2830505" cy="284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768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20752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More Examples of CA Shapes</a:t>
            </a:r>
            <a:endParaRPr dirty="0"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" name="Picture 2" descr="Shape, square&#10;&#10;Description automatically generated">
            <a:extLst>
              <a:ext uri="{FF2B5EF4-FFF2-40B4-BE49-F238E27FC236}">
                <a16:creationId xmlns:a16="http://schemas.microsoft.com/office/drawing/2014/main" id="{6A5FE3C6-C0C7-B219-4EDB-61B1E5EA9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078" y="780221"/>
            <a:ext cx="5101616" cy="417066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183769"/>
            <a:ext cx="85206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 Interface</a:t>
            </a:r>
            <a:endParaRPr dirty="0"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DD282ED2-D6EC-375C-833A-6F3FD2D8F5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22" y="1066507"/>
            <a:ext cx="7666355" cy="399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90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21939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Filtering</a:t>
            </a:r>
            <a:endParaRPr dirty="0"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356BB214-9007-778B-E85F-12D8DB61F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878" y="1412017"/>
            <a:ext cx="7097465" cy="35940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D7FD9C-8B4B-A04C-01F6-9B80AC4A71DB}"/>
              </a:ext>
            </a:extLst>
          </p:cNvPr>
          <p:cNvSpPr txBox="1"/>
          <p:nvPr/>
        </p:nvSpPr>
        <p:spPr>
          <a:xfrm>
            <a:off x="3512126" y="715620"/>
            <a:ext cx="4004734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By selected country of interest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Side by side comparison</a:t>
            </a:r>
          </a:p>
        </p:txBody>
      </p:sp>
    </p:spTree>
    <p:extLst>
      <p:ext uri="{BB962C8B-B14F-4D97-AF65-F5344CB8AC3E}">
        <p14:creationId xmlns:p14="http://schemas.microsoft.com/office/powerpoint/2010/main" val="2388453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21939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Filtering</a:t>
            </a:r>
            <a:endParaRPr dirty="0"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D7FD9C-8B4B-A04C-01F6-9B80AC4A71DB}"/>
              </a:ext>
            </a:extLst>
          </p:cNvPr>
          <p:cNvSpPr txBox="1"/>
          <p:nvPr/>
        </p:nvSpPr>
        <p:spPr>
          <a:xfrm>
            <a:off x="3615266" y="1147407"/>
            <a:ext cx="4004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countries of interest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Comparison among rest of the countries</a:t>
            </a:r>
          </a:p>
        </p:txBody>
      </p:sp>
      <p:pic>
        <p:nvPicPr>
          <p:cNvPr id="5" name="Picture 4" descr="Chart, arrow, bubble chart&#10;&#10;Description automatically generated">
            <a:extLst>
              <a:ext uri="{FF2B5EF4-FFF2-40B4-BE49-F238E27FC236}">
                <a16:creationId xmlns:a16="http://schemas.microsoft.com/office/drawing/2014/main" id="{534D14E7-C503-FAB9-D0C6-F5332C6CE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860" y="1800309"/>
            <a:ext cx="6558280" cy="315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57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19564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 err="1"/>
              <a:t>Reshufling</a:t>
            </a:r>
            <a:r>
              <a:rPr lang="en" dirty="0"/>
              <a:t> Streams</a:t>
            </a:r>
            <a:endParaRPr dirty="0"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D7FD9C-8B4B-A04C-01F6-9B80AC4A71DB}"/>
              </a:ext>
            </a:extLst>
          </p:cNvPr>
          <p:cNvSpPr txBox="1"/>
          <p:nvPr/>
        </p:nvSpPr>
        <p:spPr>
          <a:xfrm>
            <a:off x="3615266" y="1147407"/>
            <a:ext cx="4004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Highlighted selected countries</a:t>
            </a:r>
          </a:p>
        </p:txBody>
      </p:sp>
      <p:pic>
        <p:nvPicPr>
          <p:cNvPr id="3" name="Picture 2" descr="A picture containing text, weapon&#10;&#10;Description automatically generated">
            <a:extLst>
              <a:ext uri="{FF2B5EF4-FFF2-40B4-BE49-F238E27FC236}">
                <a16:creationId xmlns:a16="http://schemas.microsoft.com/office/drawing/2014/main" id="{D4A27DB3-69BA-327B-5D06-101642256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" y="1568450"/>
            <a:ext cx="6604247" cy="340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312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2149434" y="1152475"/>
            <a:ext cx="6682866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Background</a:t>
            </a:r>
            <a:endParaRPr sz="900"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Work Detail</a:t>
            </a:r>
            <a:endParaRPr lang="en"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User Study Design</a:t>
            </a:r>
            <a:endParaRPr sz="500" dirty="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Quantitative Test</a:t>
            </a:r>
            <a:endParaRPr dirty="0"/>
          </a:p>
          <a:p>
            <a:pPr lvl="0">
              <a:lnSpc>
                <a:spcPct val="200000"/>
              </a:lnSpc>
            </a:pPr>
            <a:r>
              <a:rPr lang="en" dirty="0"/>
              <a:t>Conclusion</a:t>
            </a:r>
          </a:p>
          <a:p>
            <a:pPr lvl="0">
              <a:lnSpc>
                <a:spcPct val="200000"/>
              </a:lnSpc>
            </a:pPr>
            <a:r>
              <a:rPr lang="en" dirty="0"/>
              <a:t>Future Work</a:t>
            </a:r>
            <a:endParaRPr dirty="0"/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219396"/>
            <a:ext cx="310036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Reshufling</a:t>
            </a:r>
            <a:endParaRPr dirty="0"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D7FD9C-8B4B-A04C-01F6-9B80AC4A71DB}"/>
              </a:ext>
            </a:extLst>
          </p:cNvPr>
          <p:cNvSpPr txBox="1"/>
          <p:nvPr/>
        </p:nvSpPr>
        <p:spPr>
          <a:xfrm>
            <a:off x="3615266" y="844491"/>
            <a:ext cx="4004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Side by side uncertainty comparison among three selected countries.</a:t>
            </a:r>
          </a:p>
        </p:txBody>
      </p: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DCD34021-7CF9-5EDE-D66D-4290BBB2C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0" y="1366963"/>
            <a:ext cx="6978650" cy="367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06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Drill-down</a:t>
            </a: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D7FD9C-8B4B-A04C-01F6-9B80AC4A71DB}"/>
              </a:ext>
            </a:extLst>
          </p:cNvPr>
          <p:cNvSpPr txBox="1"/>
          <p:nvPr/>
        </p:nvSpPr>
        <p:spPr>
          <a:xfrm>
            <a:off x="362584" y="1758547"/>
            <a:ext cx="21604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Prediction streams for Brazil with four models.</a:t>
            </a:r>
          </a:p>
        </p:txBody>
      </p: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A618E8B-2994-24FD-94D5-834749D201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283" y="50296"/>
            <a:ext cx="5788525" cy="486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13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219396"/>
            <a:ext cx="211086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Drill-down</a:t>
            </a:r>
            <a:endParaRPr dirty="0"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D7FD9C-8B4B-A04C-01F6-9B80AC4A71DB}"/>
              </a:ext>
            </a:extLst>
          </p:cNvPr>
          <p:cNvSpPr txBox="1"/>
          <p:nvPr/>
        </p:nvSpPr>
        <p:spPr>
          <a:xfrm>
            <a:off x="397106" y="1547225"/>
            <a:ext cx="23714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Side by side uncertainty comparison among four model predictions</a:t>
            </a:r>
          </a:p>
        </p:txBody>
      </p:sp>
      <p:pic>
        <p:nvPicPr>
          <p:cNvPr id="8" name="Picture 7" descr="Timeline&#10;&#10;Description automatically generated">
            <a:extLst>
              <a:ext uri="{FF2B5EF4-FFF2-40B4-BE49-F238E27FC236}">
                <a16:creationId xmlns:a16="http://schemas.microsoft.com/office/drawing/2014/main" id="{5CAFC3C0-DC61-C5B7-2EA3-15F3BFE320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933" y="117041"/>
            <a:ext cx="5808960" cy="493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284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207522"/>
            <a:ext cx="303307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Star-Fish Layout</a:t>
            </a:r>
            <a:endParaRPr dirty="0"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D7FD9C-8B4B-A04C-01F6-9B80AC4A71DB}"/>
              </a:ext>
            </a:extLst>
          </p:cNvPr>
          <p:cNvSpPr txBox="1"/>
          <p:nvPr/>
        </p:nvSpPr>
        <p:spPr>
          <a:xfrm>
            <a:off x="397106" y="1547225"/>
            <a:ext cx="23714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Side by side uncertainty comparison among four model predictions</a:t>
            </a:r>
          </a:p>
        </p:txBody>
      </p:sp>
      <p:pic>
        <p:nvPicPr>
          <p:cNvPr id="7" name="Picture 6" descr="A picture containing sky&#10;&#10;Description automatically generated">
            <a:extLst>
              <a:ext uri="{FF2B5EF4-FFF2-40B4-BE49-F238E27FC236}">
                <a16:creationId xmlns:a16="http://schemas.microsoft.com/office/drawing/2014/main" id="{05C7BB5F-FCA0-588F-E9FD-F920240C65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771" y="0"/>
            <a:ext cx="5676387" cy="5106740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84344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Streamgraph</a:t>
            </a:r>
            <a:endParaRPr dirty="0"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1"/>
          </p:nvPr>
        </p:nvSpPr>
        <p:spPr>
          <a:xfrm>
            <a:off x="311700" y="1513943"/>
            <a:ext cx="4759064" cy="15617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Flow of number of new cases for </a:t>
            </a:r>
            <a:r>
              <a:rPr lang="en" dirty="0"/>
              <a:t>a country.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dirty="0"/>
              <a:t>From </a:t>
            </a:r>
            <a:r>
              <a:rPr lang="en" dirty="0" err="1"/>
              <a:t>perdiction</a:t>
            </a:r>
            <a:r>
              <a:rPr lang="en" dirty="0"/>
              <a:t> data of a certain period of time.</a:t>
            </a:r>
            <a:endParaRPr lang="en-CA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24" name="Google Shape;12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3A6C7EA4-9803-31CB-3488-165E169F89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0" y="86683"/>
            <a:ext cx="3344334" cy="497013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Streamgraph Slicing</a:t>
            </a:r>
            <a:endParaRPr dirty="0"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1"/>
          </p:nvPr>
        </p:nvSpPr>
        <p:spPr>
          <a:xfrm>
            <a:off x="311700" y="1462749"/>
            <a:ext cx="3240058" cy="3106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Averaging every three consecutive days.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24" name="Google Shape;12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7" name="Picture 6" descr="A red and white logo&#10;&#10;Description automatically generated with low confidence">
            <a:extLst>
              <a:ext uri="{FF2B5EF4-FFF2-40B4-BE49-F238E27FC236}">
                <a16:creationId xmlns:a16="http://schemas.microsoft.com/office/drawing/2014/main" id="{C50F45E7-8618-5D56-09BD-93E64C4250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401" y="0"/>
            <a:ext cx="3240058" cy="505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83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311700" y="171894"/>
            <a:ext cx="41417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Streamgraph with CA</a:t>
            </a:r>
            <a:endParaRPr dirty="0"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41767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Assigning texture pattern to every slice.</a:t>
            </a:r>
            <a:br>
              <a:rPr lang="en-US" dirty="0"/>
            </a:b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Every slice has different amount of uncertainty (CA).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24" name="Google Shape;12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EBFFE132-8AEB-AFFA-410B-7DE968DA83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767" y="0"/>
            <a:ext cx="3297691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52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CA0089A2-3250-CD7D-3DC7-46534CB14E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700" y="150012"/>
            <a:ext cx="3176350" cy="542713"/>
          </a:xfrm>
        </p:spPr>
        <p:txBody>
          <a:bodyPr/>
          <a:lstStyle/>
          <a:p>
            <a:pPr algn="l"/>
            <a:r>
              <a:rPr lang="en-US" dirty="0"/>
              <a:t>Circle Grid Chart</a:t>
            </a: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ECBC452-AA21-7850-ED7C-343132A261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12" y="504507"/>
            <a:ext cx="5731510" cy="4134485"/>
          </a:xfrm>
          <a:prstGeom prst="rect">
            <a:avLst/>
          </a:prstGeom>
        </p:spPr>
      </p:pic>
      <p:sp>
        <p:nvSpPr>
          <p:cNvPr id="8" name="Google Shape;123;p22">
            <a:extLst>
              <a:ext uri="{FF2B5EF4-FFF2-40B4-BE49-F238E27FC236}">
                <a16:creationId xmlns:a16="http://schemas.microsoft.com/office/drawing/2014/main" id="{66363AED-2DB8-7FEF-112F-0E0ED5BD9E05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2727833" cy="2234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1800"/>
              <a:buFont typeface="Arial"/>
              <a:buChar char="●"/>
            </a:pPr>
            <a:r>
              <a:rPr lang="en-US" sz="1400" dirty="0"/>
              <a:t>Each cell represents a certain amount of CA in the scale range of 1-9.</a:t>
            </a:r>
            <a:br>
              <a:rPr lang="en-US" sz="1400" dirty="0"/>
            </a:br>
            <a:endParaRPr lang="en-US" sz="1400" dirty="0"/>
          </a:p>
          <a:p>
            <a:pPr algn="l">
              <a:buSzPts val="1800"/>
              <a:buFont typeface="Arial"/>
              <a:buChar char="●"/>
            </a:pPr>
            <a:r>
              <a:rPr lang="en-US" sz="1400" dirty="0"/>
              <a:t>Size of circles are same by considering counts are same.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CA0089A2-3250-CD7D-3DC7-46534CB14E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1" y="66887"/>
            <a:ext cx="3378200" cy="542713"/>
          </a:xfrm>
        </p:spPr>
        <p:txBody>
          <a:bodyPr/>
          <a:lstStyle/>
          <a:p>
            <a:pPr algn="l"/>
            <a:r>
              <a:rPr lang="en-US" dirty="0"/>
              <a:t>Square Grid Chart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81FC811C-D5E2-6993-B67D-801C30593E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711" y="143933"/>
            <a:ext cx="5309424" cy="4800599"/>
          </a:xfrm>
          <a:prstGeom prst="rect">
            <a:avLst/>
          </a:prstGeom>
        </p:spPr>
      </p:pic>
      <p:sp>
        <p:nvSpPr>
          <p:cNvPr id="7" name="Google Shape;123;p22">
            <a:extLst>
              <a:ext uri="{FF2B5EF4-FFF2-40B4-BE49-F238E27FC236}">
                <a16:creationId xmlns:a16="http://schemas.microsoft.com/office/drawing/2014/main" id="{FE3AE9A4-6ECF-1335-A1C7-E302BA452ACA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2727833" cy="2234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1800"/>
              <a:buFont typeface="Arial"/>
              <a:buChar char="●"/>
            </a:pPr>
            <a:r>
              <a:rPr lang="en-US" sz="1400" dirty="0"/>
              <a:t>Each cell represents a certain amount of CA in the scale range of 1-9.</a:t>
            </a:r>
            <a:br>
              <a:rPr lang="en-US" sz="1400" dirty="0"/>
            </a:br>
            <a:endParaRPr lang="en-US" sz="1400" dirty="0"/>
          </a:p>
          <a:p>
            <a:pPr algn="l">
              <a:buSzPts val="1800"/>
              <a:buFont typeface="Arial"/>
              <a:buChar char="●"/>
            </a:pPr>
            <a:r>
              <a:rPr lang="en-US" sz="1400" dirty="0"/>
              <a:t>Count is represented by size.</a:t>
            </a:r>
          </a:p>
        </p:txBody>
      </p:sp>
    </p:spTree>
    <p:extLst>
      <p:ext uri="{BB962C8B-B14F-4D97-AF65-F5344CB8AC3E}">
        <p14:creationId xmlns:p14="http://schemas.microsoft.com/office/powerpoint/2010/main" val="573836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CA0089A2-3250-CD7D-3DC7-46534CB14E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383" y="126262"/>
            <a:ext cx="3262417" cy="542713"/>
          </a:xfrm>
        </p:spPr>
        <p:txBody>
          <a:bodyPr/>
          <a:lstStyle/>
          <a:p>
            <a:pPr algn="l"/>
            <a:r>
              <a:rPr lang="en-US" dirty="0"/>
              <a:t>Horizontal Chart</a:t>
            </a:r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2502D7BB-82F0-8BF7-27BA-45A5821049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619" y="518795"/>
            <a:ext cx="5605780" cy="4309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7A3DF3-FEEB-80EF-971C-EBF11D3B2182}"/>
              </a:ext>
            </a:extLst>
          </p:cNvPr>
          <p:cNvSpPr txBox="1"/>
          <p:nvPr/>
        </p:nvSpPr>
        <p:spPr>
          <a:xfrm>
            <a:off x="605642" y="1163782"/>
            <a:ext cx="242256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country is kind of stream graph.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3 consecutive days refers to a column</a:t>
            </a:r>
          </a:p>
        </p:txBody>
      </p:sp>
    </p:spTree>
    <p:extLst>
      <p:ext uri="{BB962C8B-B14F-4D97-AF65-F5344CB8AC3E}">
        <p14:creationId xmlns:p14="http://schemas.microsoft.com/office/powerpoint/2010/main" val="4284818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243975" y="1760575"/>
            <a:ext cx="8520600" cy="9729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 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87DFB72A-F594-E501-CC28-4AD9F392DF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10" y="718820"/>
            <a:ext cx="6599555" cy="4267118"/>
          </a:xfrm>
          <a:prstGeom prst="rect">
            <a:avLst/>
          </a:prstGeom>
          <a:ln w="3175">
            <a:solidFill>
              <a:schemeClr val="accent1">
                <a:shade val="50000"/>
              </a:schemeClr>
            </a:solidFill>
          </a:ln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CA0089A2-3250-CD7D-3DC7-46534CB14E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233" y="66887"/>
            <a:ext cx="2727833" cy="518675"/>
          </a:xfrm>
        </p:spPr>
        <p:txBody>
          <a:bodyPr/>
          <a:lstStyle/>
          <a:p>
            <a:r>
              <a:rPr lang="en-US" dirty="0"/>
              <a:t>World View</a:t>
            </a:r>
          </a:p>
        </p:txBody>
      </p:sp>
    </p:spTree>
    <p:extLst>
      <p:ext uri="{BB962C8B-B14F-4D97-AF65-F5344CB8AC3E}">
        <p14:creationId xmlns:p14="http://schemas.microsoft.com/office/powerpoint/2010/main" val="2705536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CA0089A2-3250-CD7D-3DC7-46534CB14E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233" y="66887"/>
            <a:ext cx="2727833" cy="518675"/>
          </a:xfrm>
        </p:spPr>
        <p:txBody>
          <a:bodyPr/>
          <a:lstStyle/>
          <a:p>
            <a:r>
              <a:rPr lang="en-US" dirty="0"/>
              <a:t>Zoomed view</a:t>
            </a:r>
          </a:p>
        </p:txBody>
      </p:sp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F4248047-B186-AC6D-8A51-847626688D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445" y="751734"/>
            <a:ext cx="6413288" cy="4205656"/>
          </a:xfrm>
          <a:prstGeom prst="rect">
            <a:avLst/>
          </a:prstGeom>
          <a:ln w="3175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26317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Study</a:t>
            </a:r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>
            <a:spLocks noGrp="1"/>
          </p:cNvSpPr>
          <p:nvPr>
            <p:ph type="title"/>
          </p:nvPr>
        </p:nvSpPr>
        <p:spPr>
          <a:xfrm>
            <a:off x="311700" y="231269"/>
            <a:ext cx="346465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Counter Balancing</a:t>
            </a:r>
            <a:endParaRPr dirty="0"/>
          </a:p>
        </p:txBody>
      </p:sp>
      <p:sp>
        <p:nvSpPr>
          <p:cNvPr id="196" name="Google Shape;196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B35B3832-A114-1570-0789-16B89C907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858" y="48794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78" name="Picture 290" descr="A picture containing text, crossword puzzle, dark, clipart&#10;&#10;Description automatically generated">
            <a:extLst>
              <a:ext uri="{FF2B5EF4-FFF2-40B4-BE49-F238E27FC236}">
                <a16:creationId xmlns:a16="http://schemas.microsoft.com/office/drawing/2014/main" id="{12BBF6EC-1F61-439C-9831-E281F23F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58" y="1509798"/>
            <a:ext cx="2558190" cy="178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Shape&#10;&#10;Description automatically generated with medium confidence">
            <a:extLst>
              <a:ext uri="{FF2B5EF4-FFF2-40B4-BE49-F238E27FC236}">
                <a16:creationId xmlns:a16="http://schemas.microsoft.com/office/drawing/2014/main" id="{89FD3F71-23F2-82D4-602F-01AF3D6EF6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15" y="1493217"/>
            <a:ext cx="2447553" cy="18194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7A5ABE-7454-E457-D10C-D619EE0A0F3C}"/>
              </a:ext>
            </a:extLst>
          </p:cNvPr>
          <p:cNvSpPr txBox="1"/>
          <p:nvPr/>
        </p:nvSpPr>
        <p:spPr>
          <a:xfrm>
            <a:off x="1219203" y="3307852"/>
            <a:ext cx="5748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Latin Square		               Balanced Latin Square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>
            <a:spLocks noGrp="1"/>
          </p:cNvSpPr>
          <p:nvPr>
            <p:ph type="title"/>
          </p:nvPr>
        </p:nvSpPr>
        <p:spPr>
          <a:xfrm>
            <a:off x="311700" y="278773"/>
            <a:ext cx="38921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Color Blindness Test</a:t>
            </a:r>
            <a:endParaRPr dirty="0"/>
          </a:p>
        </p:txBody>
      </p:sp>
      <p:sp>
        <p:nvSpPr>
          <p:cNvPr id="196" name="Google Shape;196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B35B3832-A114-1570-0789-16B89C907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858" y="48794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087CABC-4E9F-4D70-A952-9F00D1ABE7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70" y="1226290"/>
            <a:ext cx="7332130" cy="3716541"/>
          </a:xfrm>
          <a:prstGeom prst="rect">
            <a:avLst/>
          </a:prstGeom>
          <a:ln w="31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146700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266897"/>
            <a:ext cx="4569058" cy="587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Components of the Study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84D03C-7975-5A20-AF1B-C20565408FD1}"/>
              </a:ext>
            </a:extLst>
          </p:cNvPr>
          <p:cNvSpPr txBox="1"/>
          <p:nvPr/>
        </p:nvSpPr>
        <p:spPr>
          <a:xfrm>
            <a:off x="1507066" y="1247637"/>
            <a:ext cx="496498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 + Bubble</a:t>
            </a:r>
            <a:br>
              <a:rPr lang="en-US" sz="2800" dirty="0"/>
            </a:b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 + Grid</a:t>
            </a:r>
            <a:br>
              <a:rPr lang="en-US" sz="2800" dirty="0"/>
            </a:b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VSUP + Bubble</a:t>
            </a:r>
            <a:br>
              <a:rPr lang="en-US" sz="2800" dirty="0"/>
            </a:b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VSUP + Grid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243147"/>
            <a:ext cx="414154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Questionnaire Layout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8" name="Picture 7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88598862-5970-6929-7077-53FA7A45B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76" y="1131358"/>
            <a:ext cx="7607723" cy="383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992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302521"/>
            <a:ext cx="296589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CA + Bubble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6" name="Picture 5" descr="Chart, bubble chart&#10;&#10;Description automatically generated">
            <a:extLst>
              <a:ext uri="{FF2B5EF4-FFF2-40B4-BE49-F238E27FC236}">
                <a16:creationId xmlns:a16="http://schemas.microsoft.com/office/drawing/2014/main" id="{510B9E25-7538-BBA5-5F67-7B18A4FF3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017725"/>
            <a:ext cx="7205133" cy="398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80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290648"/>
            <a:ext cx="270463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CA + Grid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3" name="Picture 2" descr="Chart, diagram&#10;&#10;Description automatically generated with medium confidence">
            <a:extLst>
              <a:ext uri="{FF2B5EF4-FFF2-40B4-BE49-F238E27FC236}">
                <a16:creationId xmlns:a16="http://schemas.microsoft.com/office/drawing/2014/main" id="{4DBE6BF6-1552-A517-BCB0-F72C9CCA9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50" y="908477"/>
            <a:ext cx="8472458" cy="414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370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278770"/>
            <a:ext cx="284713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VSUP + Grid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FD8818C0-B5AC-B29D-F2CD-DD419822E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944280"/>
            <a:ext cx="8064523" cy="418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829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243975" y="973176"/>
            <a:ext cx="8520600" cy="618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What is Uncertainty? </a:t>
            </a:r>
            <a:endParaRPr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E700BC-9324-554E-2F0D-52B4B7499EFD}"/>
              </a:ext>
            </a:extLst>
          </p:cNvPr>
          <p:cNvSpPr txBox="1"/>
          <p:nvPr/>
        </p:nvSpPr>
        <p:spPr>
          <a:xfrm>
            <a:off x="1354668" y="2217007"/>
            <a:ext cx="620606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In practice, uncertainty is defined as doubt about something.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In digital world, uncertainty refers to imperfect, unknown, lack of sureness or certainty in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1428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290646"/>
            <a:ext cx="25027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VSUP + Grid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F8A749CB-604E-645B-B956-5A2C6FF87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66" y="863346"/>
            <a:ext cx="8469255" cy="392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887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231272"/>
            <a:ext cx="327464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 SUS Questions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31CA65F6-FA09-C51B-2258-13CF97B63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836" y="0"/>
            <a:ext cx="4015037" cy="505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7212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314397"/>
            <a:ext cx="426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SUS Question Interface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A16800F-2393-3E72-DCFA-AA275E7442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78" y="1017724"/>
            <a:ext cx="8044680" cy="404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610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278772"/>
            <a:ext cx="3217927" cy="5406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/>
              <a:t>NASA-TLX Questions</a:t>
            </a:r>
            <a:endParaRPr sz="2400"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6" name="Picture 5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FBCE3B18-2D13-742F-602F-78A3B50E3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360" y="134460"/>
            <a:ext cx="4689827" cy="483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152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255023"/>
            <a:ext cx="554283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NASA-TLX Question Interface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D2717DA-61F9-3529-8140-80B33C1D7A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11" y="1017725"/>
            <a:ext cx="7903421" cy="397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564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266898"/>
            <a:ext cx="503219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Quantitative Questionnaire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EC2B0EA-BFCD-D342-539E-BF5605EE24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368466"/>
              </p:ext>
            </p:extLst>
          </p:nvPr>
        </p:nvGraphicFramePr>
        <p:xfrm>
          <a:off x="467999" y="938150"/>
          <a:ext cx="6015926" cy="1538650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1334500">
                  <a:extLst>
                    <a:ext uri="{9D8B030D-6E8A-4147-A177-3AD203B41FA5}">
                      <a16:colId xmlns:a16="http://schemas.microsoft.com/office/drawing/2014/main" val="1992512897"/>
                    </a:ext>
                  </a:extLst>
                </a:gridCol>
                <a:gridCol w="665248">
                  <a:extLst>
                    <a:ext uri="{9D8B030D-6E8A-4147-A177-3AD203B41FA5}">
                      <a16:colId xmlns:a16="http://schemas.microsoft.com/office/drawing/2014/main" val="312566406"/>
                    </a:ext>
                  </a:extLst>
                </a:gridCol>
                <a:gridCol w="1033570">
                  <a:extLst>
                    <a:ext uri="{9D8B030D-6E8A-4147-A177-3AD203B41FA5}">
                      <a16:colId xmlns:a16="http://schemas.microsoft.com/office/drawing/2014/main" val="930003884"/>
                    </a:ext>
                  </a:extLst>
                </a:gridCol>
                <a:gridCol w="1033570">
                  <a:extLst>
                    <a:ext uri="{9D8B030D-6E8A-4147-A177-3AD203B41FA5}">
                      <a16:colId xmlns:a16="http://schemas.microsoft.com/office/drawing/2014/main" val="1596516255"/>
                    </a:ext>
                  </a:extLst>
                </a:gridCol>
                <a:gridCol w="914800">
                  <a:extLst>
                    <a:ext uri="{9D8B030D-6E8A-4147-A177-3AD203B41FA5}">
                      <a16:colId xmlns:a16="http://schemas.microsoft.com/office/drawing/2014/main" val="2942290746"/>
                    </a:ext>
                  </a:extLst>
                </a:gridCol>
                <a:gridCol w="1034238">
                  <a:extLst>
                    <a:ext uri="{9D8B030D-6E8A-4147-A177-3AD203B41FA5}">
                      <a16:colId xmlns:a16="http://schemas.microsoft.com/office/drawing/2014/main" val="351144567"/>
                    </a:ext>
                  </a:extLst>
                </a:gridCol>
              </a:tblGrid>
              <a:tr h="3077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Groups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N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Mean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Std. Dev.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Variance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Std. Error.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84885313"/>
                  </a:ext>
                </a:extLst>
              </a:tr>
              <a:tr h="3077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CA + Bubble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32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6.2813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1.301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1.692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0.23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10476921"/>
                  </a:ext>
                </a:extLst>
              </a:tr>
              <a:tr h="3077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CA + Grid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32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5.5938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1.2916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1.668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0.2283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36272438"/>
                  </a:ext>
                </a:extLst>
              </a:tr>
              <a:tr h="3077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VSUP + Bubble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32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5.6563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1.4053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1.975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0.2127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74972309"/>
                  </a:ext>
                </a:extLst>
              </a:tr>
              <a:tr h="3077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VSUP + Grid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32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5.1875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1.2032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1.456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0.2127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10830867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F1BFB4F4-6F07-34A3-C3CB-5C6E2BA83E01}"/>
              </a:ext>
            </a:extLst>
          </p:cNvPr>
          <p:cNvSpPr/>
          <p:nvPr/>
        </p:nvSpPr>
        <p:spPr>
          <a:xfrm>
            <a:off x="468000" y="2476800"/>
            <a:ext cx="19816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ea typeface="Times New Roman" panose="02020603050405020304" pitchFamily="18" charset="0"/>
              </a:rPr>
              <a:t>ANOVA Data summary</a:t>
            </a:r>
            <a:r>
              <a:rPr lang="en-CA" dirty="0"/>
              <a:t> 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258C1-C6DC-694E-CE9A-90E15C16C06B}"/>
              </a:ext>
            </a:extLst>
          </p:cNvPr>
          <p:cNvSpPr/>
          <p:nvPr/>
        </p:nvSpPr>
        <p:spPr>
          <a:xfrm>
            <a:off x="491065" y="3081865"/>
            <a:ext cx="5283202" cy="1893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CA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results of a one-way ANOVA is considered reliable if </a:t>
            </a:r>
            <a:endParaRPr lang="en-CA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600" dirty="0">
                <a:latin typeface="Times New Roman" panose="02020603050405020304" pitchFamily="18" charset="0"/>
              </a:rPr>
              <a:t>S</a:t>
            </a:r>
            <a:r>
              <a:rPr lang="en-CA" sz="1600" dirty="0"/>
              <a:t>amples are independent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600" dirty="0"/>
              <a:t>Variances of populations are equal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Response variable is normal</a:t>
            </a:r>
            <a:br>
              <a:rPr lang="en-CA" sz="1600" dirty="0"/>
            </a:br>
            <a:endParaRPr lang="en-US" sz="16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22987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Normality Test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679E219-C781-126A-0DA2-8A40D9057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688" y="22574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BFB4F4-6F07-34A3-C3CB-5C6E2BA83E01}"/>
              </a:ext>
            </a:extLst>
          </p:cNvPr>
          <p:cNvSpPr/>
          <p:nvPr/>
        </p:nvSpPr>
        <p:spPr>
          <a:xfrm>
            <a:off x="287554" y="3246224"/>
            <a:ext cx="15985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Shapiro-Wilk Test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A63E6FB-14DD-B66C-331A-0C0CC4FC0A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477672"/>
              </p:ext>
            </p:extLst>
          </p:nvPr>
        </p:nvGraphicFramePr>
        <p:xfrm>
          <a:off x="336788" y="1765300"/>
          <a:ext cx="3657912" cy="1441450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1202579">
                  <a:extLst>
                    <a:ext uri="{9D8B030D-6E8A-4147-A177-3AD203B41FA5}">
                      <a16:colId xmlns:a16="http://schemas.microsoft.com/office/drawing/2014/main" val="394343639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377809731"/>
                    </a:ext>
                  </a:extLst>
                </a:gridCol>
                <a:gridCol w="753533">
                  <a:extLst>
                    <a:ext uri="{9D8B030D-6E8A-4147-A177-3AD203B41FA5}">
                      <a16:colId xmlns:a16="http://schemas.microsoft.com/office/drawing/2014/main" val="4206817979"/>
                    </a:ext>
                  </a:extLst>
                </a:gridCol>
                <a:gridCol w="1024467">
                  <a:extLst>
                    <a:ext uri="{9D8B030D-6E8A-4147-A177-3AD203B41FA5}">
                      <a16:colId xmlns:a16="http://schemas.microsoft.com/office/drawing/2014/main" val="839806150"/>
                    </a:ext>
                  </a:extLst>
                </a:gridCol>
              </a:tblGrid>
              <a:tr h="288290">
                <a:tc>
                  <a:txBody>
                    <a:bodyPr/>
                    <a:lstStyle/>
                    <a:p>
                      <a:r>
                        <a:rPr lang="en-CA" sz="1200" dirty="0">
                          <a:effectLst/>
                        </a:rPr>
                        <a:t>Component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W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P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Status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92649406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Ca + Bubble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0.915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0.015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03977067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Ca + Grid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0.932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0.045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16952660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VSUP + Bubble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0.911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0.012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72663479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VSUP + Grid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0.913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0.013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dirty="0">
                          <a:effectLst/>
                        </a:rPr>
                        <a:t>Normal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31336356"/>
                  </a:ext>
                </a:extLst>
              </a:tr>
            </a:tbl>
          </a:graphicData>
        </a:graphic>
      </p:graphicFrame>
      <p:pic>
        <p:nvPicPr>
          <p:cNvPr id="10" name="Picture 9" descr="Chart, shape&#10;&#10;Description automatically generated">
            <a:extLst>
              <a:ext uri="{FF2B5EF4-FFF2-40B4-BE49-F238E27FC236}">
                <a16:creationId xmlns:a16="http://schemas.microsoft.com/office/drawing/2014/main" id="{F30713A7-513C-CC89-30D4-D9E77CEEE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455" y="835700"/>
            <a:ext cx="4747991" cy="34720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703EBA-5950-B8F4-15E2-0B4AC74317B5}"/>
              </a:ext>
            </a:extLst>
          </p:cNvPr>
          <p:cNvSpPr txBox="1"/>
          <p:nvPr/>
        </p:nvSpPr>
        <p:spPr>
          <a:xfrm>
            <a:off x="5240764" y="4286592"/>
            <a:ext cx="2483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Normal Distributions Graphs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5859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21642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dirty="0"/>
              <a:t>ANOVA</a:t>
            </a:r>
            <a:r>
              <a:rPr lang="en" dirty="0"/>
              <a:t> Test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258C1-C6DC-694E-CE9A-90E15C16C06B}"/>
              </a:ext>
            </a:extLst>
          </p:cNvPr>
          <p:cNvSpPr/>
          <p:nvPr/>
        </p:nvSpPr>
        <p:spPr>
          <a:xfrm>
            <a:off x="381001" y="1141831"/>
            <a:ext cx="5537200" cy="935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CA" dirty="0"/>
              <a:t>Null and Alternative Hypotheses:</a:t>
            </a:r>
          </a:p>
          <a:p>
            <a:pPr fontAlgn="base">
              <a:lnSpc>
                <a:spcPct val="150000"/>
              </a:lnSpc>
            </a:pPr>
            <a:r>
              <a:rPr lang="en-CA" sz="1200" i="1" dirty="0"/>
              <a:t>Ho:  μ1​ = μ2 ​= μ3 ​= μ4​ (Performances were equal for all components)</a:t>
            </a:r>
          </a:p>
          <a:p>
            <a:pPr fontAlgn="base">
              <a:lnSpc>
                <a:spcPct val="150000"/>
              </a:lnSpc>
            </a:pPr>
            <a:r>
              <a:rPr lang="en-CA" sz="1200" i="1" dirty="0"/>
              <a:t>Ha: Not all means are equal (Performances were not equal for all components)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EA0FCC-9310-EFA4-CC14-0924043337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209248"/>
              </p:ext>
            </p:extLst>
          </p:nvPr>
        </p:nvGraphicFramePr>
        <p:xfrm>
          <a:off x="381001" y="2446093"/>
          <a:ext cx="7136080" cy="1971528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1230250">
                  <a:extLst>
                    <a:ext uri="{9D8B030D-6E8A-4147-A177-3AD203B41FA5}">
                      <a16:colId xmlns:a16="http://schemas.microsoft.com/office/drawing/2014/main" val="3309160638"/>
                    </a:ext>
                  </a:extLst>
                </a:gridCol>
                <a:gridCol w="1682548">
                  <a:extLst>
                    <a:ext uri="{9D8B030D-6E8A-4147-A177-3AD203B41FA5}">
                      <a16:colId xmlns:a16="http://schemas.microsoft.com/office/drawing/2014/main" val="2313997346"/>
                    </a:ext>
                  </a:extLst>
                </a:gridCol>
                <a:gridCol w="1234183">
                  <a:extLst>
                    <a:ext uri="{9D8B030D-6E8A-4147-A177-3AD203B41FA5}">
                      <a16:colId xmlns:a16="http://schemas.microsoft.com/office/drawing/2014/main" val="3492696830"/>
                    </a:ext>
                  </a:extLst>
                </a:gridCol>
                <a:gridCol w="1424542">
                  <a:extLst>
                    <a:ext uri="{9D8B030D-6E8A-4147-A177-3AD203B41FA5}">
                      <a16:colId xmlns:a16="http://schemas.microsoft.com/office/drawing/2014/main" val="4092601784"/>
                    </a:ext>
                  </a:extLst>
                </a:gridCol>
                <a:gridCol w="780312">
                  <a:extLst>
                    <a:ext uri="{9D8B030D-6E8A-4147-A177-3AD203B41FA5}">
                      <a16:colId xmlns:a16="http://schemas.microsoft.com/office/drawing/2014/main" val="3797612042"/>
                    </a:ext>
                  </a:extLst>
                </a:gridCol>
                <a:gridCol w="784245">
                  <a:extLst>
                    <a:ext uri="{9D8B030D-6E8A-4147-A177-3AD203B41FA5}">
                      <a16:colId xmlns:a16="http://schemas.microsoft.com/office/drawing/2014/main" val="859446570"/>
                    </a:ext>
                  </a:extLst>
                </a:gridCol>
              </a:tblGrid>
              <a:tr h="69756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Source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Degrees of Freedom</a:t>
                      </a:r>
                      <a:endParaRPr lang="en-CA" sz="120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DF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Sum of Squares</a:t>
                      </a:r>
                      <a:br>
                        <a:rPr lang="en-CA" sz="1000">
                          <a:effectLst/>
                        </a:rPr>
                      </a:br>
                      <a:r>
                        <a:rPr lang="en-CA" sz="1000">
                          <a:effectLst/>
                        </a:rPr>
                        <a:t>SS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 dirty="0">
                          <a:effectLst/>
                        </a:rPr>
                        <a:t>Mean Square</a:t>
                      </a:r>
                      <a:br>
                        <a:rPr lang="en-CA" sz="1000" dirty="0">
                          <a:effectLst/>
                        </a:rPr>
                      </a:br>
                      <a:r>
                        <a:rPr lang="en-CA" sz="1000" dirty="0">
                          <a:effectLst/>
                        </a:rPr>
                        <a:t>MS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F-Stat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P-Value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7218294"/>
                  </a:ext>
                </a:extLst>
              </a:tr>
              <a:tr h="65814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CA" sz="1000" dirty="0">
                        <a:effectLst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000" dirty="0">
                          <a:effectLst/>
                        </a:rPr>
                        <a:t>Between Groups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CA" sz="10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 dirty="0">
                          <a:effectLst/>
                        </a:rPr>
                        <a:t>3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CA" sz="10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 dirty="0">
                          <a:effectLst/>
                        </a:rPr>
                        <a:t>19.5875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CA" sz="10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 dirty="0">
                          <a:effectLst/>
                        </a:rPr>
                        <a:t>6.5292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CA" sz="10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 dirty="0">
                          <a:effectLst/>
                        </a:rPr>
                        <a:t>3.8499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CA" sz="10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 dirty="0">
                          <a:effectLst/>
                        </a:rPr>
                        <a:t>0.0113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81206571"/>
                  </a:ext>
                </a:extLst>
              </a:tr>
              <a:tr h="30791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Within Groups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124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210.2851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1.6958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70642577"/>
                  </a:ext>
                </a:extLst>
              </a:tr>
              <a:tr h="30791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000" dirty="0">
                          <a:effectLst/>
                        </a:rPr>
                        <a:t>Total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127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229.8726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000" dirty="0">
                          <a:effectLst/>
                        </a:rPr>
                        <a:t> 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527167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8BB1EF9-D562-EE93-FF8F-B68B689AEEAA}"/>
              </a:ext>
            </a:extLst>
          </p:cNvPr>
          <p:cNvSpPr txBox="1"/>
          <p:nvPr/>
        </p:nvSpPr>
        <p:spPr>
          <a:xfrm>
            <a:off x="381001" y="4506107"/>
            <a:ext cx="17828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Test Results Summary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295266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8953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ANOVA Result Analysis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258C1-C6DC-694E-CE9A-90E15C16C06B}"/>
              </a:ext>
            </a:extLst>
          </p:cNvPr>
          <p:cNvSpPr/>
          <p:nvPr/>
        </p:nvSpPr>
        <p:spPr>
          <a:xfrm>
            <a:off x="423334" y="1141831"/>
            <a:ext cx="8520600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CA" sz="1200" b="1" dirty="0"/>
              <a:t>Test Statistics: </a:t>
            </a:r>
            <a:r>
              <a:rPr lang="en-CA" sz="1200" dirty="0"/>
              <a:t>The computed test statistic F equals 3.8499, which is not in the 95% region of acceptance:  [-∞: 2.678].</a:t>
            </a:r>
            <a:br>
              <a:rPr lang="en-CA" sz="1200" dirty="0"/>
            </a:br>
            <a:endParaRPr lang="en-CA" sz="1200" dirty="0"/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200" b="1" dirty="0"/>
              <a:t>Decision about null hypothesis: </a:t>
            </a:r>
            <a:r>
              <a:rPr lang="en-CA" sz="1200" dirty="0"/>
              <a:t>p-value equals 0.0113, [p ( x ≤ F ) = 0.988735 ]. </a:t>
            </a:r>
            <a:br>
              <a:rPr lang="en-CA" sz="1200" dirty="0"/>
            </a:br>
            <a:r>
              <a:rPr lang="en-CA" sz="1200" dirty="0"/>
              <a:t>That means, chance of type1 error (rejecting a true H0) is small: 0.0113 (1.13%). </a:t>
            </a:r>
            <a:br>
              <a:rPr lang="en-CA" sz="1200" dirty="0"/>
            </a:br>
            <a:r>
              <a:rPr lang="en-CA" sz="1200" dirty="0"/>
              <a:t>Again from sample we see, F = 3.85 &gt; </a:t>
            </a:r>
            <a:r>
              <a:rPr lang="en-CA" sz="1200" i="1" dirty="0"/>
              <a:t>Fc</a:t>
            </a:r>
            <a:r>
              <a:rPr lang="en-CA" sz="1200" dirty="0"/>
              <a:t>​=2.678, </a:t>
            </a:r>
            <a:r>
              <a:rPr lang="en-CA" sz="1200" i="1" dirty="0"/>
              <a:t>that suggest null hypothesis is rejected</a:t>
            </a:r>
            <a:r>
              <a:rPr lang="en-CA" sz="1200" dirty="0"/>
              <a:t>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CA" sz="1200" b="1" dirty="0"/>
              <a:t>Conclusion</a:t>
            </a:r>
            <a:r>
              <a:rPr lang="en-CA" sz="1200" dirty="0"/>
              <a:t>:   null hypothesis Ho </a:t>
            </a:r>
            <a:r>
              <a:rPr lang="en-CA" sz="1200" i="1" dirty="0"/>
              <a:t>is rejected</a:t>
            </a:r>
            <a:r>
              <a:rPr lang="en-CA" sz="1200" dirty="0"/>
              <a:t> for </a:t>
            </a:r>
            <a:r>
              <a:rPr lang="en-CA" sz="1200" i="1" dirty="0"/>
              <a:t>α=0.05. </a:t>
            </a:r>
            <a:r>
              <a:rPr lang="en-CA" sz="1200" dirty="0"/>
              <a:t>In other words, the difference between the averages of some groups is statistically significant.  </a:t>
            </a:r>
            <a:br>
              <a:rPr lang="en-CA" sz="1200" dirty="0"/>
            </a:br>
            <a:br>
              <a:rPr lang="en-CA" sz="1200" dirty="0"/>
            </a:br>
            <a:r>
              <a:rPr lang="en-CA" sz="1200" dirty="0"/>
              <a:t>Again, from data summary we found:</a:t>
            </a:r>
            <a:br>
              <a:rPr lang="en-CA" sz="1200" dirty="0"/>
            </a:br>
            <a:r>
              <a:rPr lang="en-CA" sz="1200" dirty="0"/>
              <a:t>Means of CA + Bubble significantly higher</a:t>
            </a:r>
            <a:br>
              <a:rPr lang="en-CA" sz="1200" dirty="0"/>
            </a:br>
            <a:r>
              <a:rPr lang="en-CA" sz="1200" dirty="0"/>
              <a:t>Means of CA + Grid and VSUP + Bubble are closer</a:t>
            </a:r>
            <a:br>
              <a:rPr lang="en-CA" sz="1200" dirty="0"/>
            </a:br>
            <a:r>
              <a:rPr lang="en-CA" sz="1200" dirty="0"/>
              <a:t>Means of VSUP + Grid significantly lower</a:t>
            </a:r>
            <a:br>
              <a:rPr lang="en-CA" sz="1200" dirty="0"/>
            </a:br>
            <a:br>
              <a:rPr lang="en-CA" sz="1200" dirty="0"/>
            </a:br>
            <a:r>
              <a:rPr lang="en-CA" sz="1200" b="1" dirty="0"/>
              <a:t>Performance of CA is better than VSUP</a:t>
            </a:r>
          </a:p>
        </p:txBody>
      </p:sp>
      <p:pic>
        <p:nvPicPr>
          <p:cNvPr id="8" name="Picture 7" descr="Line chart&#10;&#10;Description automatically generated">
            <a:extLst>
              <a:ext uri="{FF2B5EF4-FFF2-40B4-BE49-F238E27FC236}">
                <a16:creationId xmlns:a16="http://schemas.microsoft.com/office/drawing/2014/main" id="{CD307B24-1FA2-F123-089E-C798037FEE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325" y="2616484"/>
            <a:ext cx="3718894" cy="219258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D9A1C4-A9BA-32FE-1B0C-B5327D566B55}"/>
              </a:ext>
            </a:extLst>
          </p:cNvPr>
          <p:cNvSpPr txBox="1"/>
          <p:nvPr/>
        </p:nvSpPr>
        <p:spPr>
          <a:xfrm>
            <a:off x="5571067" y="4783664"/>
            <a:ext cx="1757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Plot of ANOVA Results</a:t>
            </a:r>
          </a:p>
        </p:txBody>
      </p:sp>
    </p:spTree>
    <p:extLst>
      <p:ext uri="{BB962C8B-B14F-4D97-AF65-F5344CB8AC3E}">
        <p14:creationId xmlns:p14="http://schemas.microsoft.com/office/powerpoint/2010/main" val="2308945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243975" y="355663"/>
            <a:ext cx="8520600" cy="618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What is Chromatic Aberration? </a:t>
            </a:r>
            <a:endParaRPr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E700BC-9324-554E-2F0D-52B4B7499EFD}"/>
              </a:ext>
            </a:extLst>
          </p:cNvPr>
          <p:cNvSpPr txBox="1"/>
          <p:nvPr/>
        </p:nvSpPr>
        <p:spPr>
          <a:xfrm>
            <a:off x="549563" y="1507397"/>
            <a:ext cx="352367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Chromatic aberration is an effect that occurs when a lens is not able to properly refract all the wavelengths of colour in the same point.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We call </a:t>
            </a:r>
            <a:r>
              <a:rPr lang="en-CA" b="1" dirty="0"/>
              <a:t>Chromatic Aberration as CA </a:t>
            </a:r>
            <a:r>
              <a:rPr lang="en-CA" dirty="0"/>
              <a:t>throughout the talk.</a:t>
            </a:r>
            <a:endParaRPr lang="en-US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B956DF6F-7297-390F-4C3F-EE95A7E88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766" y="1507397"/>
            <a:ext cx="3374950" cy="22486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20CB27E-3F78-4BB7-4CE2-C2110F7C15C5}"/>
              </a:ext>
            </a:extLst>
          </p:cNvPr>
          <p:cNvSpPr/>
          <p:nvPr/>
        </p:nvSpPr>
        <p:spPr>
          <a:xfrm>
            <a:off x="5240902" y="3911202"/>
            <a:ext cx="35236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</a:t>
            </a:r>
            <a:r>
              <a:rPr lang="en-CA" dirty="0" err="1"/>
              <a:t>ight</a:t>
            </a:r>
            <a:r>
              <a:rPr lang="en-CA" dirty="0"/>
              <a:t> refraction at different angles</a:t>
            </a:r>
          </a:p>
        </p:txBody>
      </p:sp>
    </p:spTree>
    <p:extLst>
      <p:ext uri="{BB962C8B-B14F-4D97-AF65-F5344CB8AC3E}">
        <p14:creationId xmlns:p14="http://schemas.microsoft.com/office/powerpoint/2010/main" val="29329673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7608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b="1" dirty="0"/>
              <a:t>Paired t-test 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8A5CEBE-1610-433C-4042-3BE7397A75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823151"/>
              </p:ext>
            </p:extLst>
          </p:nvPr>
        </p:nvGraphicFramePr>
        <p:xfrm>
          <a:off x="362472" y="1111639"/>
          <a:ext cx="3326299" cy="1206500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989454">
                  <a:extLst>
                    <a:ext uri="{9D8B030D-6E8A-4147-A177-3AD203B41FA5}">
                      <a16:colId xmlns:a16="http://schemas.microsoft.com/office/drawing/2014/main" val="4102466357"/>
                    </a:ext>
                  </a:extLst>
                </a:gridCol>
                <a:gridCol w="981635">
                  <a:extLst>
                    <a:ext uri="{9D8B030D-6E8A-4147-A177-3AD203B41FA5}">
                      <a16:colId xmlns:a16="http://schemas.microsoft.com/office/drawing/2014/main" val="1872032503"/>
                    </a:ext>
                  </a:extLst>
                </a:gridCol>
                <a:gridCol w="1355210">
                  <a:extLst>
                    <a:ext uri="{9D8B030D-6E8A-4147-A177-3AD203B41FA5}">
                      <a16:colId xmlns:a16="http://schemas.microsoft.com/office/drawing/2014/main" val="36532360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Group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CA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VSUP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66090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Mean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5.938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5.422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63292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SD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1.105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1.078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0938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SEM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0.195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0.191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550976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32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32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2006229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106DAC8-B3C0-5DAC-4A7D-5EDA99AB39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787932"/>
              </p:ext>
            </p:extLst>
          </p:nvPr>
        </p:nvGraphicFramePr>
        <p:xfrm>
          <a:off x="5246286" y="1125086"/>
          <a:ext cx="2912384" cy="1206500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989454">
                  <a:extLst>
                    <a:ext uri="{9D8B030D-6E8A-4147-A177-3AD203B41FA5}">
                      <a16:colId xmlns:a16="http://schemas.microsoft.com/office/drawing/2014/main" val="3137324861"/>
                    </a:ext>
                  </a:extLst>
                </a:gridCol>
                <a:gridCol w="874059">
                  <a:extLst>
                    <a:ext uri="{9D8B030D-6E8A-4147-A177-3AD203B41FA5}">
                      <a16:colId xmlns:a16="http://schemas.microsoft.com/office/drawing/2014/main" val="967304705"/>
                    </a:ext>
                  </a:extLst>
                </a:gridCol>
                <a:gridCol w="1048871">
                  <a:extLst>
                    <a:ext uri="{9D8B030D-6E8A-4147-A177-3AD203B41FA5}">
                      <a16:colId xmlns:a16="http://schemas.microsoft.com/office/drawing/2014/main" val="31419221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Group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CA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VSUP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3838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Skewness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-0.4622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0.07107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948950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Kurtosis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dirty="0">
                          <a:effectLst/>
                        </a:rPr>
                        <a:t>-0.8658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-0.8737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72019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p-value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.017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0.017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57741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W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0.916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dirty="0">
                          <a:effectLst/>
                        </a:rPr>
                        <a:t>0.956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7308249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F56DBA6-A26D-0D54-CEA0-A179FE850FB2}"/>
              </a:ext>
            </a:extLst>
          </p:cNvPr>
          <p:cNvSpPr txBox="1"/>
          <p:nvPr/>
        </p:nvSpPr>
        <p:spPr>
          <a:xfrm>
            <a:off x="1323438" y="2311980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Data Summary</a:t>
            </a:r>
            <a:endParaRPr lang="en-US" dirty="0"/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F678D962-F64E-8C93-33AF-B4DC00CAC6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460" y="2944112"/>
            <a:ext cx="2583425" cy="1803229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DCF14A3-4AE2-1F21-D9A0-6EAEF3C48B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552" y="2943761"/>
            <a:ext cx="2583424" cy="18035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58BE12-4CDA-E0F5-7BDA-01B89CAA44B1}"/>
              </a:ext>
            </a:extLst>
          </p:cNvPr>
          <p:cNvSpPr txBox="1"/>
          <p:nvPr/>
        </p:nvSpPr>
        <p:spPr>
          <a:xfrm>
            <a:off x="5517006" y="2331586"/>
            <a:ext cx="2454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Shapiro-Wilk Normality Test 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EA8A9C-2FD5-3DB2-32FF-C4C299D44FDF}"/>
              </a:ext>
            </a:extLst>
          </p:cNvPr>
          <p:cNvSpPr txBox="1"/>
          <p:nvPr/>
        </p:nvSpPr>
        <p:spPr>
          <a:xfrm>
            <a:off x="2630369" y="4755431"/>
            <a:ext cx="28344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CA and VSUP normal 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1494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446AC9-D566-3472-76EF-332C7DC0FB2D}"/>
              </a:ext>
            </a:extLst>
          </p:cNvPr>
          <p:cNvSpPr/>
          <p:nvPr/>
        </p:nvSpPr>
        <p:spPr>
          <a:xfrm>
            <a:off x="311700" y="804077"/>
            <a:ext cx="7063152" cy="44689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Null and Alternative Hypotheses</a:t>
            </a:r>
          </a:p>
          <a:p>
            <a:pPr>
              <a:lnSpc>
                <a:spcPct val="150000"/>
              </a:lnSpc>
            </a:pPr>
            <a:r>
              <a:rPr lang="en-CA" dirty="0"/>
              <a:t>Ho: </a:t>
            </a:r>
            <a:r>
              <a:rPr lang="en-CA" i="1" dirty="0" err="1"/>
              <a:t>μ</a:t>
            </a:r>
            <a:r>
              <a:rPr lang="en-CA" i="1" baseline="-25000" dirty="0" err="1"/>
              <a:t>D</a:t>
            </a:r>
            <a:r>
              <a:rPr lang="en-CA" baseline="-25000" dirty="0"/>
              <a:t>​​</a:t>
            </a:r>
            <a:r>
              <a:rPr lang="en-CA" dirty="0"/>
              <a:t> = (</a:t>
            </a:r>
            <a:r>
              <a:rPr lang="en-CA" i="1" dirty="0"/>
              <a:t>μ</a:t>
            </a:r>
            <a:r>
              <a:rPr lang="en-CA" dirty="0"/>
              <a:t>1​ - </a:t>
            </a:r>
            <a:r>
              <a:rPr lang="en-CA" i="1" dirty="0"/>
              <a:t>μ</a:t>
            </a:r>
            <a:r>
              <a:rPr lang="en-CA" dirty="0"/>
              <a:t>2) &gt;= 0 (performance of CA is higher or equal to performance of VSUP)</a:t>
            </a:r>
            <a:br>
              <a:rPr lang="en-CA" dirty="0"/>
            </a:br>
            <a:r>
              <a:rPr lang="en-CA" dirty="0"/>
              <a:t>Ha: </a:t>
            </a:r>
            <a:r>
              <a:rPr lang="en-CA" i="1" dirty="0" err="1"/>
              <a:t>μ</a:t>
            </a:r>
            <a:r>
              <a:rPr lang="en-CA" i="1" baseline="-25000" dirty="0" err="1"/>
              <a:t>D</a:t>
            </a:r>
            <a:r>
              <a:rPr lang="en-CA" dirty="0"/>
              <a:t> = ​(</a:t>
            </a:r>
            <a:r>
              <a:rPr lang="en-CA" i="1" dirty="0"/>
              <a:t>μ</a:t>
            </a:r>
            <a:r>
              <a:rPr lang="en-CA" dirty="0"/>
              <a:t>1​ - </a:t>
            </a:r>
            <a:r>
              <a:rPr lang="en-CA" i="1" dirty="0"/>
              <a:t>μ</a:t>
            </a:r>
            <a:r>
              <a:rPr lang="en-CA" dirty="0"/>
              <a:t>2) &lt; 0	(performance of CA is less than performance of VSUP)  </a:t>
            </a:r>
          </a:p>
          <a:p>
            <a:pPr>
              <a:lnSpc>
                <a:spcPct val="150000"/>
              </a:lnSpc>
            </a:pPr>
            <a:endParaRPr lang="en-CA" dirty="0"/>
          </a:p>
          <a:p>
            <a:pPr>
              <a:lnSpc>
                <a:spcPct val="150000"/>
              </a:lnSpc>
            </a:pPr>
            <a:r>
              <a:rPr lang="en-CA" b="1" dirty="0"/>
              <a:t>Rejection Region</a:t>
            </a:r>
            <a:r>
              <a:rPr lang="en-CA" dirty="0"/>
              <a:t>:  </a:t>
            </a:r>
            <a:r>
              <a:rPr lang="en-CA" i="1" dirty="0"/>
              <a:t>R</a:t>
            </a:r>
            <a:r>
              <a:rPr lang="en-CA" dirty="0"/>
              <a:t>={</a:t>
            </a:r>
            <a:r>
              <a:rPr lang="en-CA" i="1" dirty="0"/>
              <a:t>t </a:t>
            </a:r>
            <a:r>
              <a:rPr lang="en-CA" dirty="0"/>
              <a:t>: </a:t>
            </a:r>
            <a:r>
              <a:rPr lang="en-CA" i="1" dirty="0"/>
              <a:t>t </a:t>
            </a:r>
            <a:r>
              <a:rPr lang="en-CA" dirty="0"/>
              <a:t>&lt; −1.696} for critical value </a:t>
            </a:r>
            <a:r>
              <a:rPr lang="en-CA" i="1" dirty="0" err="1"/>
              <a:t>t</a:t>
            </a:r>
            <a:r>
              <a:rPr lang="en-CA" i="1" baseline="-25000" dirty="0" err="1"/>
              <a:t>c</a:t>
            </a:r>
            <a:r>
              <a:rPr lang="en-CA" baseline="-25000" dirty="0"/>
              <a:t>​ </a:t>
            </a:r>
            <a:r>
              <a:rPr lang="en-CA" dirty="0"/>
              <a:t>= −1.696 </a:t>
            </a:r>
          </a:p>
          <a:p>
            <a:pPr>
              <a:lnSpc>
                <a:spcPct val="150000"/>
              </a:lnSpc>
            </a:pPr>
            <a:r>
              <a:rPr lang="en-CA" b="1" dirty="0"/>
              <a:t>Test Statistics: </a:t>
            </a:r>
            <a:r>
              <a:rPr lang="en-CA" dirty="0"/>
              <a:t>t-statistic = 3.61 </a:t>
            </a:r>
          </a:p>
          <a:p>
            <a:pPr>
              <a:lnSpc>
                <a:spcPct val="150000"/>
              </a:lnSpc>
            </a:pPr>
            <a:r>
              <a:rPr lang="en-CA" b="1" dirty="0"/>
              <a:t>P-Value</a:t>
            </a:r>
            <a:r>
              <a:rPr lang="en-CA" dirty="0"/>
              <a:t>: p = 0.9995</a:t>
            </a:r>
          </a:p>
          <a:p>
            <a:pPr>
              <a:lnSpc>
                <a:spcPct val="150000"/>
              </a:lnSpc>
            </a:pPr>
            <a:r>
              <a:rPr lang="en-CA" b="1" dirty="0"/>
              <a:t>Decision about the null hypothesis: </a:t>
            </a:r>
          </a:p>
          <a:p>
            <a:pPr>
              <a:lnSpc>
                <a:spcPct val="150000"/>
              </a:lnSpc>
            </a:pPr>
            <a:r>
              <a:rPr lang="en-CA" dirty="0"/>
              <a:t>Based on t-statistic (</a:t>
            </a:r>
            <a:r>
              <a:rPr lang="en-CA" i="1" dirty="0"/>
              <a:t>t </a:t>
            </a:r>
            <a:r>
              <a:rPr lang="en-CA" dirty="0"/>
              <a:t>= 3.61 ≥ </a:t>
            </a:r>
            <a:r>
              <a:rPr lang="en-CA" i="1" dirty="0" err="1"/>
              <a:t>t</a:t>
            </a:r>
            <a:r>
              <a:rPr lang="en-CA" i="1" baseline="-25000" dirty="0" err="1"/>
              <a:t>c</a:t>
            </a:r>
            <a:r>
              <a:rPr lang="en-CA" i="1" dirty="0"/>
              <a:t> </a:t>
            </a:r>
            <a:r>
              <a:rPr lang="en-CA" dirty="0"/>
              <a:t>​= −1.696), </a:t>
            </a:r>
            <a:r>
              <a:rPr lang="en-CA" i="1" dirty="0"/>
              <a:t>the null hypothesis is not rejected</a:t>
            </a:r>
            <a:r>
              <a:rPr lang="en-CA" dirty="0"/>
              <a:t> </a:t>
            </a:r>
            <a:br>
              <a:rPr lang="en-CA" dirty="0"/>
            </a:br>
            <a:r>
              <a:rPr lang="en-CA" dirty="0"/>
              <a:t>By P-value approach (</a:t>
            </a:r>
            <a:r>
              <a:rPr lang="en-CA" i="1" dirty="0"/>
              <a:t>p </a:t>
            </a:r>
            <a:r>
              <a:rPr lang="en-CA" dirty="0"/>
              <a:t>= 0.9995 ≥ 0.05), </a:t>
            </a:r>
            <a:r>
              <a:rPr lang="en-CA" i="1" dirty="0"/>
              <a:t>the null hypothesis is not rejected</a:t>
            </a:r>
            <a:r>
              <a:rPr lang="en-CA" dirty="0"/>
              <a:t> </a:t>
            </a:r>
          </a:p>
          <a:p>
            <a:pPr>
              <a:lnSpc>
                <a:spcPct val="150000"/>
              </a:lnSpc>
            </a:pPr>
            <a:endParaRPr lang="en-CA" dirty="0"/>
          </a:p>
          <a:p>
            <a:pPr>
              <a:lnSpc>
                <a:spcPct val="150000"/>
              </a:lnSpc>
            </a:pPr>
            <a:r>
              <a:rPr lang="en-CA" b="1" dirty="0"/>
              <a:t>Conclusion:</a:t>
            </a:r>
            <a:br>
              <a:rPr lang="en-CA" b="1" dirty="0"/>
            </a:br>
            <a:r>
              <a:rPr lang="en-CA" dirty="0"/>
              <a:t>Performance of CA is higher to performance of VSUP</a:t>
            </a:r>
            <a:endParaRPr lang="en-CA" b="1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3574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b="1" dirty="0"/>
              <a:t>t-test Results for Questionnaire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62356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7608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b="1" dirty="0"/>
              <a:t>Time Utilization (TU)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8A5CEBE-1610-433C-4042-3BE7397A75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837937"/>
              </p:ext>
            </p:extLst>
          </p:nvPr>
        </p:nvGraphicFramePr>
        <p:xfrm>
          <a:off x="362472" y="823411"/>
          <a:ext cx="3326299" cy="1202055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989454">
                  <a:extLst>
                    <a:ext uri="{9D8B030D-6E8A-4147-A177-3AD203B41FA5}">
                      <a16:colId xmlns:a16="http://schemas.microsoft.com/office/drawing/2014/main" val="4102466357"/>
                    </a:ext>
                  </a:extLst>
                </a:gridCol>
                <a:gridCol w="981635">
                  <a:extLst>
                    <a:ext uri="{9D8B030D-6E8A-4147-A177-3AD203B41FA5}">
                      <a16:colId xmlns:a16="http://schemas.microsoft.com/office/drawing/2014/main" val="1872032503"/>
                    </a:ext>
                  </a:extLst>
                </a:gridCol>
                <a:gridCol w="1355210">
                  <a:extLst>
                    <a:ext uri="{9D8B030D-6E8A-4147-A177-3AD203B41FA5}">
                      <a16:colId xmlns:a16="http://schemas.microsoft.com/office/drawing/2014/main" val="36532360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  <a:latin typeface="+mj-lt"/>
                        </a:rPr>
                        <a:t>Group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  <a:latin typeface="+mj-lt"/>
                        </a:rPr>
                        <a:t>CA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  <a:latin typeface="+mj-lt"/>
                        </a:rPr>
                        <a:t>VSUP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66090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  <a:latin typeface="+mj-lt"/>
                        </a:rPr>
                        <a:t>Mean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8.675</a:t>
                      </a:r>
                      <a:endParaRPr lang="en-CA" sz="12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9.647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63292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  <a:latin typeface="+mj-lt"/>
                        </a:rPr>
                        <a:t>SD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2.320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3.123</a:t>
                      </a:r>
                      <a:endParaRPr lang="en-CA" sz="12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0938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  <a:latin typeface="+mj-lt"/>
                        </a:rPr>
                        <a:t>SEM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0.410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0.552</a:t>
                      </a:r>
                      <a:endParaRPr lang="en-CA" sz="12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550976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  <a:latin typeface="+mj-lt"/>
                        </a:rPr>
                        <a:t>N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CA" sz="120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CA" sz="12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2006229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F56DBA6-A26D-0D54-CEA0-A179FE850FB2}"/>
              </a:ext>
            </a:extLst>
          </p:cNvPr>
          <p:cNvSpPr txBox="1"/>
          <p:nvPr/>
        </p:nvSpPr>
        <p:spPr>
          <a:xfrm>
            <a:off x="1323438" y="1989252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Data Summary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5B29EB-D422-C85F-667B-24683126B914}"/>
              </a:ext>
            </a:extLst>
          </p:cNvPr>
          <p:cNvSpPr/>
          <p:nvPr/>
        </p:nvSpPr>
        <p:spPr>
          <a:xfrm>
            <a:off x="4572000" y="653575"/>
            <a:ext cx="3183885" cy="1021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CA" dirty="0">
                <a:latin typeface="Times New Roman" panose="02020603050405020304" pitchFamily="18" charset="0"/>
                <a:ea typeface="Times New Roman" panose="02020603050405020304" pitchFamily="18" charset="0"/>
              </a:rPr>
              <a:t>Shapiro-Wilk normality tests:</a:t>
            </a:r>
          </a:p>
          <a:p>
            <a:pPr>
              <a:lnSpc>
                <a:spcPct val="150000"/>
              </a:lnSpc>
            </a:pPr>
            <a:r>
              <a:rPr lang="en-CA" dirty="0"/>
              <a:t>For CA: W(32) = 0.959, p = 0.254</a:t>
            </a:r>
          </a:p>
          <a:p>
            <a:pPr>
              <a:lnSpc>
                <a:spcPct val="150000"/>
              </a:lnSpc>
            </a:pPr>
            <a:r>
              <a:rPr lang="en-CA" dirty="0"/>
              <a:t>For VSUP = W(32) = 0.977, p = 0.716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726F5-98EB-DC5D-6A7F-2538236D1A63}"/>
              </a:ext>
            </a:extLst>
          </p:cNvPr>
          <p:cNvSpPr txBox="1"/>
          <p:nvPr/>
        </p:nvSpPr>
        <p:spPr>
          <a:xfrm>
            <a:off x="337996" y="2452644"/>
            <a:ext cx="795883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Null and Alternative Hypotheses:</a:t>
            </a:r>
            <a:br>
              <a:rPr lang="en-CA" dirty="0"/>
            </a:br>
            <a:r>
              <a:rPr lang="en-CA" dirty="0"/>
              <a:t>Ho:</a:t>
            </a:r>
            <a:r>
              <a:rPr lang="en-CA" i="1" dirty="0"/>
              <a:t> </a:t>
            </a:r>
            <a:r>
              <a:rPr lang="en-CA" i="1" dirty="0" err="1"/>
              <a:t>μ</a:t>
            </a:r>
            <a:r>
              <a:rPr lang="en-CA" i="1" baseline="-25000" dirty="0" err="1"/>
              <a:t>D</a:t>
            </a:r>
            <a:r>
              <a:rPr lang="en-CA" baseline="-25000" dirty="0"/>
              <a:t>​​</a:t>
            </a:r>
            <a:r>
              <a:rPr lang="en-CA" dirty="0"/>
              <a:t> = (</a:t>
            </a:r>
            <a:r>
              <a:rPr lang="en-CA" i="1" dirty="0"/>
              <a:t>μ</a:t>
            </a:r>
            <a:r>
              <a:rPr lang="en-CA" dirty="0"/>
              <a:t>1​ - </a:t>
            </a:r>
            <a:r>
              <a:rPr lang="en-CA" i="1" dirty="0"/>
              <a:t>μ</a:t>
            </a:r>
            <a:r>
              <a:rPr lang="en-CA" dirty="0"/>
              <a:t>2) &lt;= 0    (CA response was equal or faster than VSUP response)	</a:t>
            </a:r>
            <a:br>
              <a:rPr lang="en-CA" dirty="0"/>
            </a:br>
            <a:r>
              <a:rPr lang="en-CA" dirty="0"/>
              <a:t>Ha: </a:t>
            </a:r>
            <a:r>
              <a:rPr lang="en-CA" i="1" dirty="0" err="1"/>
              <a:t>μ</a:t>
            </a:r>
            <a:r>
              <a:rPr lang="en-CA" i="1" baseline="-25000" dirty="0" err="1"/>
              <a:t>D</a:t>
            </a:r>
            <a:r>
              <a:rPr lang="en-CA" dirty="0"/>
              <a:t> = (</a:t>
            </a:r>
            <a:r>
              <a:rPr lang="en-CA" i="1" dirty="0"/>
              <a:t>μ</a:t>
            </a:r>
            <a:r>
              <a:rPr lang="en-CA" dirty="0"/>
              <a:t>1​ - </a:t>
            </a:r>
            <a:r>
              <a:rPr lang="en-CA" i="1" dirty="0"/>
              <a:t>μ</a:t>
            </a:r>
            <a:r>
              <a:rPr lang="en-CA" dirty="0"/>
              <a:t>2) &gt; 0	    (CA response was slower than VSUP response) </a:t>
            </a:r>
          </a:p>
          <a:p>
            <a:endParaRPr lang="en-CA" dirty="0"/>
          </a:p>
          <a:p>
            <a:r>
              <a:rPr lang="en-CA" b="1" dirty="0"/>
              <a:t>Rejection Region</a:t>
            </a:r>
            <a:r>
              <a:rPr lang="en-CA" dirty="0"/>
              <a:t>: </a:t>
            </a:r>
            <a:r>
              <a:rPr lang="en-CA" i="1" dirty="0"/>
              <a:t>R</a:t>
            </a:r>
            <a:r>
              <a:rPr lang="en-CA" dirty="0"/>
              <a:t>={</a:t>
            </a:r>
            <a:r>
              <a:rPr lang="en-CA" i="1" dirty="0"/>
              <a:t>t </a:t>
            </a:r>
            <a:r>
              <a:rPr lang="en-CA" dirty="0"/>
              <a:t>: </a:t>
            </a:r>
            <a:r>
              <a:rPr lang="en-CA" i="1" dirty="0"/>
              <a:t>t </a:t>
            </a:r>
            <a:r>
              <a:rPr lang="en-CA" dirty="0"/>
              <a:t>&gt; 1.696}, for </a:t>
            </a:r>
            <a:r>
              <a:rPr lang="en-CA" i="1" dirty="0"/>
              <a:t>α </a:t>
            </a:r>
            <a:r>
              <a:rPr lang="en-CA" dirty="0"/>
              <a:t>= 0.05 and </a:t>
            </a:r>
            <a:r>
              <a:rPr lang="en-CA" i="1" dirty="0" err="1"/>
              <a:t>t</a:t>
            </a:r>
            <a:r>
              <a:rPr lang="en-CA" i="1" baseline="-25000" dirty="0" err="1"/>
              <a:t>c</a:t>
            </a:r>
            <a:r>
              <a:rPr lang="en-CA" dirty="0"/>
              <a:t>​ = 1.696 </a:t>
            </a:r>
          </a:p>
          <a:p>
            <a:r>
              <a:rPr lang="en-CA" b="1" dirty="0"/>
              <a:t>Test Statistics</a:t>
            </a:r>
            <a:r>
              <a:rPr lang="en-CA" dirty="0"/>
              <a:t>: </a:t>
            </a:r>
            <a:r>
              <a:rPr lang="en-CA" i="1" dirty="0"/>
              <a:t>t-statistic = </a:t>
            </a:r>
            <a:r>
              <a:rPr lang="en-CA" dirty="0"/>
              <a:t>-2.656 </a:t>
            </a:r>
          </a:p>
          <a:p>
            <a:r>
              <a:rPr lang="en-CA" b="1" dirty="0"/>
              <a:t>Decision about the null hypothesis:  </a:t>
            </a:r>
            <a:br>
              <a:rPr lang="en-CA" b="1" dirty="0"/>
            </a:br>
            <a:r>
              <a:rPr lang="en-CA" dirty="0"/>
              <a:t>Since </a:t>
            </a:r>
            <a:r>
              <a:rPr lang="en-CA" i="1" dirty="0"/>
              <a:t>t </a:t>
            </a:r>
            <a:r>
              <a:rPr lang="en-CA" dirty="0"/>
              <a:t>= −2.656 ≤ </a:t>
            </a:r>
            <a:r>
              <a:rPr lang="en-CA" i="1" dirty="0" err="1"/>
              <a:t>t</a:t>
            </a:r>
            <a:r>
              <a:rPr lang="en-CA" i="1" baseline="-25000" dirty="0" err="1"/>
              <a:t>c</a:t>
            </a:r>
            <a:r>
              <a:rPr lang="en-CA" dirty="0"/>
              <a:t> ​= 1.696, </a:t>
            </a:r>
            <a:r>
              <a:rPr lang="en-CA" i="1" dirty="0"/>
              <a:t>the null hypothesis is not rejected</a:t>
            </a:r>
            <a:br>
              <a:rPr lang="en-CA" i="1" dirty="0"/>
            </a:br>
            <a:r>
              <a:rPr lang="en-CA" dirty="0"/>
              <a:t>Since </a:t>
            </a:r>
            <a:r>
              <a:rPr lang="en-CA" i="1" dirty="0"/>
              <a:t>p </a:t>
            </a:r>
            <a:r>
              <a:rPr lang="en-CA" dirty="0"/>
              <a:t>= 0.9938 ≥ 0.05, null hypothesis is not rejected  </a:t>
            </a:r>
          </a:p>
          <a:p>
            <a:endParaRPr lang="en-CA" dirty="0"/>
          </a:p>
          <a:p>
            <a:r>
              <a:rPr lang="en-CA" b="1" dirty="0"/>
              <a:t>Conclusion</a:t>
            </a:r>
            <a:r>
              <a:rPr lang="en-CA" dirty="0"/>
              <a:t>:  CA response was faster than VSUP response </a:t>
            </a:r>
          </a:p>
        </p:txBody>
      </p:sp>
    </p:spTree>
    <p:extLst>
      <p:ext uri="{BB962C8B-B14F-4D97-AF65-F5344CB8AC3E}">
        <p14:creationId xmlns:p14="http://schemas.microsoft.com/office/powerpoint/2010/main" val="21867175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446AC9-D566-3472-76EF-332C7DC0FB2D}"/>
              </a:ext>
            </a:extLst>
          </p:cNvPr>
          <p:cNvSpPr/>
          <p:nvPr/>
        </p:nvSpPr>
        <p:spPr>
          <a:xfrm>
            <a:off x="311700" y="804077"/>
            <a:ext cx="7063152" cy="41458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Null and Alternative Hypotheses</a:t>
            </a:r>
          </a:p>
          <a:p>
            <a:pPr>
              <a:lnSpc>
                <a:spcPct val="150000"/>
              </a:lnSpc>
            </a:pPr>
            <a:r>
              <a:rPr lang="en-CA" dirty="0"/>
              <a:t>Ho: </a:t>
            </a:r>
            <a:r>
              <a:rPr lang="en-CA" i="1" dirty="0" err="1"/>
              <a:t>μ</a:t>
            </a:r>
            <a:r>
              <a:rPr lang="en-CA" i="1" baseline="-25000" dirty="0" err="1"/>
              <a:t>D</a:t>
            </a:r>
            <a:r>
              <a:rPr lang="en-CA" baseline="-25000" dirty="0"/>
              <a:t>​​</a:t>
            </a:r>
            <a:r>
              <a:rPr lang="en-CA" dirty="0"/>
              <a:t> = (</a:t>
            </a:r>
            <a:r>
              <a:rPr lang="en-CA" i="1" dirty="0"/>
              <a:t>μ</a:t>
            </a:r>
            <a:r>
              <a:rPr lang="en-CA" dirty="0"/>
              <a:t>1​ - </a:t>
            </a:r>
            <a:r>
              <a:rPr lang="en-CA" i="1" dirty="0"/>
              <a:t>μ</a:t>
            </a:r>
            <a:r>
              <a:rPr lang="en-CA" dirty="0"/>
              <a:t>2) &gt;= 0 (performance of CA is higher or equal to performance of VSUP)</a:t>
            </a:r>
            <a:br>
              <a:rPr lang="en-CA" dirty="0"/>
            </a:br>
            <a:r>
              <a:rPr lang="en-CA" dirty="0"/>
              <a:t>Ha: </a:t>
            </a:r>
            <a:r>
              <a:rPr lang="en-CA" i="1" dirty="0" err="1"/>
              <a:t>μ</a:t>
            </a:r>
            <a:r>
              <a:rPr lang="en-CA" i="1" baseline="-25000" dirty="0" err="1"/>
              <a:t>D</a:t>
            </a:r>
            <a:r>
              <a:rPr lang="en-CA" dirty="0"/>
              <a:t> = ​(</a:t>
            </a:r>
            <a:r>
              <a:rPr lang="en-CA" i="1" dirty="0"/>
              <a:t>μ</a:t>
            </a:r>
            <a:r>
              <a:rPr lang="en-CA" dirty="0"/>
              <a:t>1​ - </a:t>
            </a:r>
            <a:r>
              <a:rPr lang="en-CA" i="1" dirty="0"/>
              <a:t>μ</a:t>
            </a:r>
            <a:r>
              <a:rPr lang="en-CA" dirty="0"/>
              <a:t>2) &lt; 0	(performance of CA is less than performance of VSUP)  </a:t>
            </a:r>
          </a:p>
          <a:p>
            <a:pPr>
              <a:lnSpc>
                <a:spcPct val="150000"/>
              </a:lnSpc>
            </a:pPr>
            <a:endParaRPr lang="en-CA" dirty="0"/>
          </a:p>
          <a:p>
            <a:pPr>
              <a:lnSpc>
                <a:spcPct val="150000"/>
              </a:lnSpc>
            </a:pPr>
            <a:r>
              <a:rPr lang="en-CA" b="1" dirty="0"/>
              <a:t>Rejection Region</a:t>
            </a:r>
            <a:r>
              <a:rPr lang="en-CA" dirty="0"/>
              <a:t>:  </a:t>
            </a:r>
            <a:r>
              <a:rPr lang="en-CA" i="1" dirty="0"/>
              <a:t>R</a:t>
            </a:r>
            <a:r>
              <a:rPr lang="en-CA" dirty="0"/>
              <a:t>={</a:t>
            </a:r>
            <a:r>
              <a:rPr lang="en-CA" i="1" dirty="0"/>
              <a:t>t </a:t>
            </a:r>
            <a:r>
              <a:rPr lang="en-CA" dirty="0"/>
              <a:t>: </a:t>
            </a:r>
            <a:r>
              <a:rPr lang="en-CA" i="1" dirty="0"/>
              <a:t>t </a:t>
            </a:r>
            <a:r>
              <a:rPr lang="en-CA" dirty="0"/>
              <a:t>&lt; −1.696} for critical value </a:t>
            </a:r>
            <a:r>
              <a:rPr lang="en-CA" i="1" dirty="0" err="1"/>
              <a:t>t</a:t>
            </a:r>
            <a:r>
              <a:rPr lang="en-CA" i="1" baseline="-25000" dirty="0" err="1"/>
              <a:t>c</a:t>
            </a:r>
            <a:r>
              <a:rPr lang="en-CA" baseline="-25000" dirty="0"/>
              <a:t>​ </a:t>
            </a:r>
            <a:r>
              <a:rPr lang="en-CA" dirty="0"/>
              <a:t>= −1.696 </a:t>
            </a:r>
          </a:p>
          <a:p>
            <a:pPr>
              <a:lnSpc>
                <a:spcPct val="150000"/>
              </a:lnSpc>
            </a:pPr>
            <a:r>
              <a:rPr lang="en-CA" b="1" dirty="0"/>
              <a:t>Test Statistics: </a:t>
            </a:r>
            <a:r>
              <a:rPr lang="en-CA" dirty="0"/>
              <a:t>t-statistic = 3.61 </a:t>
            </a:r>
          </a:p>
          <a:p>
            <a:pPr>
              <a:lnSpc>
                <a:spcPct val="150000"/>
              </a:lnSpc>
            </a:pPr>
            <a:r>
              <a:rPr lang="en-CA" b="1" dirty="0"/>
              <a:t>P-Value</a:t>
            </a:r>
            <a:r>
              <a:rPr lang="en-CA" dirty="0"/>
              <a:t>: p = 0.9995</a:t>
            </a:r>
          </a:p>
          <a:p>
            <a:pPr>
              <a:lnSpc>
                <a:spcPct val="150000"/>
              </a:lnSpc>
            </a:pPr>
            <a:r>
              <a:rPr lang="en-CA" b="1" dirty="0"/>
              <a:t>Decision about the null hypothesis: </a:t>
            </a:r>
          </a:p>
          <a:p>
            <a:pPr>
              <a:lnSpc>
                <a:spcPct val="150000"/>
              </a:lnSpc>
            </a:pPr>
            <a:r>
              <a:rPr lang="en-CA" dirty="0"/>
              <a:t>Based on t-statistic (</a:t>
            </a:r>
            <a:r>
              <a:rPr lang="en-CA" i="1" dirty="0"/>
              <a:t>t </a:t>
            </a:r>
            <a:r>
              <a:rPr lang="en-CA" dirty="0"/>
              <a:t>= 3.61 ≥ </a:t>
            </a:r>
            <a:r>
              <a:rPr lang="en-CA" i="1" dirty="0" err="1"/>
              <a:t>t</a:t>
            </a:r>
            <a:r>
              <a:rPr lang="en-CA" i="1" baseline="-25000" dirty="0" err="1"/>
              <a:t>c</a:t>
            </a:r>
            <a:r>
              <a:rPr lang="en-CA" i="1" dirty="0"/>
              <a:t> </a:t>
            </a:r>
            <a:r>
              <a:rPr lang="en-CA" dirty="0"/>
              <a:t>​= −1.696), </a:t>
            </a:r>
            <a:r>
              <a:rPr lang="en-CA" i="1" dirty="0"/>
              <a:t>the null hypothesis is not rejected</a:t>
            </a:r>
            <a:r>
              <a:rPr lang="en-CA" dirty="0"/>
              <a:t> </a:t>
            </a:r>
            <a:br>
              <a:rPr lang="en-CA" dirty="0"/>
            </a:br>
            <a:r>
              <a:rPr lang="en-CA" dirty="0"/>
              <a:t>By P-value approach (</a:t>
            </a:r>
            <a:r>
              <a:rPr lang="en-CA" i="1" dirty="0"/>
              <a:t>p </a:t>
            </a:r>
            <a:r>
              <a:rPr lang="en-CA" dirty="0"/>
              <a:t>= 0.9995 ≥ 0.05), </a:t>
            </a:r>
            <a:r>
              <a:rPr lang="en-CA" i="1" dirty="0"/>
              <a:t>the null hypothesis is not rejected</a:t>
            </a:r>
            <a:r>
              <a:rPr lang="en-CA" dirty="0"/>
              <a:t> </a:t>
            </a:r>
          </a:p>
          <a:p>
            <a:pPr>
              <a:lnSpc>
                <a:spcPct val="150000"/>
              </a:lnSpc>
            </a:pPr>
            <a:endParaRPr lang="en-CA" dirty="0"/>
          </a:p>
          <a:p>
            <a:pPr>
              <a:lnSpc>
                <a:spcPct val="150000"/>
              </a:lnSpc>
            </a:pPr>
            <a:r>
              <a:rPr lang="en-CA" b="1" dirty="0"/>
              <a:t>Conclusion:</a:t>
            </a:r>
            <a:br>
              <a:rPr lang="en-CA" b="1" dirty="0"/>
            </a:br>
            <a:r>
              <a:rPr lang="en-CA" dirty="0"/>
              <a:t>Performance of CA is higher to performance of VSUP</a:t>
            </a:r>
            <a:endParaRPr lang="en-CA" b="1" dirty="0"/>
          </a:p>
        </p:txBody>
      </p:sp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3574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b="1" dirty="0"/>
              <a:t>T-test Results for TU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54464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3574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b="1" dirty="0"/>
              <a:t>SUS Results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AC3644C-3544-4C68-6BF8-D177623EF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953993"/>
              </p:ext>
            </p:extLst>
          </p:nvPr>
        </p:nvGraphicFramePr>
        <p:xfrm>
          <a:off x="496431" y="957965"/>
          <a:ext cx="2745533" cy="1206500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915076">
                  <a:extLst>
                    <a:ext uri="{9D8B030D-6E8A-4147-A177-3AD203B41FA5}">
                      <a16:colId xmlns:a16="http://schemas.microsoft.com/office/drawing/2014/main" val="333276243"/>
                    </a:ext>
                  </a:extLst>
                </a:gridCol>
                <a:gridCol w="915076">
                  <a:extLst>
                    <a:ext uri="{9D8B030D-6E8A-4147-A177-3AD203B41FA5}">
                      <a16:colId xmlns:a16="http://schemas.microsoft.com/office/drawing/2014/main" val="4183487097"/>
                    </a:ext>
                  </a:extLst>
                </a:gridCol>
                <a:gridCol w="915381">
                  <a:extLst>
                    <a:ext uri="{9D8B030D-6E8A-4147-A177-3AD203B41FA5}">
                      <a16:colId xmlns:a16="http://schemas.microsoft.com/office/drawing/2014/main" val="18796838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Group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CA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VSUP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24576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Mean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60.078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61.094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06821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SD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16.307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14.227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4928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SEM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2.883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2.515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5232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32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32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7821124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637A91D-33A3-1CAB-BE5B-235BA99DC0E9}"/>
              </a:ext>
            </a:extLst>
          </p:cNvPr>
          <p:cNvSpPr txBox="1"/>
          <p:nvPr/>
        </p:nvSpPr>
        <p:spPr>
          <a:xfrm>
            <a:off x="496431" y="2571750"/>
            <a:ext cx="6882055" cy="19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>
              <a:lnSpc>
                <a:spcPct val="150000"/>
              </a:lnSpc>
            </a:pPr>
            <a:r>
              <a:rPr lang="en-CA" b="1" dirty="0"/>
              <a:t>Score Calculation</a:t>
            </a:r>
            <a:r>
              <a:rPr lang="en-CA" dirty="0"/>
              <a:t>:</a:t>
            </a: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For odd items: subtract one from the user response.</a:t>
            </a: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For even-numbered items: subtract the user responses from 5</a:t>
            </a: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This scales all values from 0 to 4 (with four being the most positive response).</a:t>
            </a: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Add up the converted responses for each user and multiply that total by 2.5. </a:t>
            </a:r>
          </a:p>
          <a:p>
            <a:pPr marL="285750" lvl="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Range of possible values [0 to 100] instead of [0 to 40]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D43589-1AA9-3EAE-BE9C-F6D2E48E127F}"/>
              </a:ext>
            </a:extLst>
          </p:cNvPr>
          <p:cNvSpPr/>
          <p:nvPr/>
        </p:nvSpPr>
        <p:spPr>
          <a:xfrm>
            <a:off x="4075569" y="880732"/>
            <a:ext cx="4572000" cy="134626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CA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CA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Shapiro-Wilk</a:t>
            </a:r>
            <a:r>
              <a:rPr lang="en-CA" dirty="0">
                <a:latin typeface="Times New Roman" panose="02020603050405020304" pitchFamily="18" charset="0"/>
                <a:ea typeface="Times New Roman" panose="02020603050405020304" pitchFamily="18" charset="0"/>
              </a:rPr>
              <a:t> tests shows that they do not meet normality test with the following results:</a:t>
            </a:r>
          </a:p>
          <a:p>
            <a:pPr marL="457200">
              <a:lnSpc>
                <a:spcPct val="150000"/>
              </a:lnSpc>
            </a:pPr>
            <a:r>
              <a:rPr lang="en-CA" dirty="0">
                <a:latin typeface="Times New Roman" panose="02020603050405020304" pitchFamily="18" charset="0"/>
                <a:ea typeface="Times New Roman" panose="02020603050405020304" pitchFamily="18" charset="0"/>
              </a:rPr>
              <a:t>For CA: W(32) = 0.913, p = 0.013</a:t>
            </a:r>
          </a:p>
          <a:p>
            <a:pPr marL="457200">
              <a:lnSpc>
                <a:spcPct val="150000"/>
              </a:lnSpc>
            </a:pPr>
            <a:r>
              <a:rPr lang="en-CA" dirty="0">
                <a:latin typeface="Times New Roman" panose="02020603050405020304" pitchFamily="18" charset="0"/>
                <a:ea typeface="Times New Roman" panose="02020603050405020304" pitchFamily="18" charset="0"/>
              </a:rPr>
              <a:t>For VSUP: W(32) = 0.889, p = 0.003</a:t>
            </a:r>
          </a:p>
        </p:txBody>
      </p:sp>
    </p:spTree>
    <p:extLst>
      <p:ext uri="{BB962C8B-B14F-4D97-AF65-F5344CB8AC3E}">
        <p14:creationId xmlns:p14="http://schemas.microsoft.com/office/powerpoint/2010/main" val="21408623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446AC9-D566-3472-76EF-332C7DC0FB2D}"/>
              </a:ext>
            </a:extLst>
          </p:cNvPr>
          <p:cNvSpPr/>
          <p:nvPr/>
        </p:nvSpPr>
        <p:spPr>
          <a:xfrm>
            <a:off x="311701" y="804079"/>
            <a:ext cx="5649712" cy="3838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Null and Alternative Hypotheses</a:t>
            </a:r>
          </a:p>
          <a:p>
            <a:pPr fontAlgn="base"/>
            <a:r>
              <a:rPr lang="en-CA" sz="1200" i="1" dirty="0"/>
              <a:t>Ho</a:t>
            </a:r>
            <a:r>
              <a:rPr lang="en-CA" sz="1200" dirty="0"/>
              <a:t>: The samples come from populations with equal medians.</a:t>
            </a:r>
          </a:p>
          <a:p>
            <a:pPr fontAlgn="base"/>
            <a:r>
              <a:rPr lang="en-CA" sz="1200" i="1" dirty="0"/>
              <a:t>Ha</a:t>
            </a:r>
            <a:r>
              <a:rPr lang="en-CA" sz="1200" dirty="0"/>
              <a:t>: The samples come from populations with medians that are not all equal.</a:t>
            </a:r>
          </a:p>
          <a:p>
            <a:pPr>
              <a:lnSpc>
                <a:spcPct val="150000"/>
              </a:lnSpc>
            </a:pPr>
            <a:endParaRPr lang="en-CA" dirty="0"/>
          </a:p>
          <a:p>
            <a:pPr>
              <a:lnSpc>
                <a:spcPct val="150000"/>
              </a:lnSpc>
            </a:pPr>
            <a:r>
              <a:rPr lang="en-CA" b="1" dirty="0"/>
              <a:t>Rejection Region</a:t>
            </a:r>
            <a:r>
              <a:rPr lang="en-CA" dirty="0"/>
              <a:t>:  </a:t>
            </a:r>
            <a:r>
              <a:rPr lang="en-CA" i="1" dirty="0"/>
              <a:t>R </a:t>
            </a:r>
            <a:r>
              <a:rPr lang="en-CA" dirty="0"/>
              <a:t>= {</a:t>
            </a:r>
            <a:r>
              <a:rPr lang="en-CA" i="1" dirty="0"/>
              <a:t>χ</a:t>
            </a:r>
            <a:r>
              <a:rPr lang="en-CA" dirty="0"/>
              <a:t>2: </a:t>
            </a:r>
            <a:r>
              <a:rPr lang="en-CA" i="1" dirty="0"/>
              <a:t>χ</a:t>
            </a:r>
            <a:r>
              <a:rPr lang="en-CA" dirty="0"/>
              <a:t>2 &gt; 3.841}, for </a:t>
            </a:r>
            <a:r>
              <a:rPr lang="en-CA" i="1" dirty="0" err="1"/>
              <a:t>df</a:t>
            </a:r>
            <a:r>
              <a:rPr lang="en-CA" i="1" dirty="0"/>
              <a:t> </a:t>
            </a:r>
            <a:r>
              <a:rPr lang="en-CA" dirty="0"/>
              <a:t>= 2 – 1 = 1, </a:t>
            </a:r>
            <a:r>
              <a:rPr lang="en-CA" i="1" dirty="0"/>
              <a:t>α</a:t>
            </a:r>
            <a:r>
              <a:rPr lang="en-CA" dirty="0"/>
              <a:t>=0.05 </a:t>
            </a:r>
          </a:p>
          <a:p>
            <a:pPr>
              <a:lnSpc>
                <a:spcPct val="150000"/>
              </a:lnSpc>
            </a:pPr>
            <a:r>
              <a:rPr lang="en-CA" b="1" dirty="0"/>
              <a:t>Test Statistics: </a:t>
            </a:r>
            <a:r>
              <a:rPr lang="en-CA" dirty="0"/>
              <a:t>H = 0.146  </a:t>
            </a:r>
          </a:p>
          <a:p>
            <a:pPr>
              <a:lnSpc>
                <a:spcPct val="150000"/>
              </a:lnSpc>
            </a:pPr>
            <a:r>
              <a:rPr lang="en-CA" b="1" dirty="0"/>
              <a:t>P-Value</a:t>
            </a:r>
            <a:r>
              <a:rPr lang="en-CA" dirty="0"/>
              <a:t>: 0.702 </a:t>
            </a:r>
          </a:p>
          <a:p>
            <a:pPr>
              <a:lnSpc>
                <a:spcPct val="150000"/>
              </a:lnSpc>
            </a:pPr>
            <a:r>
              <a:rPr lang="en-CA" b="1" dirty="0"/>
              <a:t>Decision about the null hypothesis: </a:t>
            </a:r>
          </a:p>
          <a:p>
            <a:pPr>
              <a:lnSpc>
                <a:spcPct val="150000"/>
              </a:lnSpc>
            </a:pPr>
            <a:r>
              <a:rPr lang="en-CA" sz="1200" dirty="0"/>
              <a:t>Based on H-statistic (</a:t>
            </a:r>
            <a:r>
              <a:rPr lang="en-CA" sz="1200" i="1" dirty="0"/>
              <a:t>χ</a:t>
            </a:r>
            <a:r>
              <a:rPr lang="en-CA" sz="1200" i="1" baseline="30000" dirty="0"/>
              <a:t>2</a:t>
            </a:r>
            <a:r>
              <a:rPr lang="en-CA" sz="1200" i="1" dirty="0"/>
              <a:t>=0.146 ≤ χ</a:t>
            </a:r>
            <a:r>
              <a:rPr lang="en-CA" sz="1200" i="1" baseline="-25000" dirty="0"/>
              <a:t>c</a:t>
            </a:r>
            <a:r>
              <a:rPr lang="en-CA" sz="1200" i="1" dirty="0"/>
              <a:t>2​ = 3.841</a:t>
            </a:r>
            <a:r>
              <a:rPr lang="en-CA" sz="1200" dirty="0"/>
              <a:t> ), </a:t>
            </a:r>
            <a:r>
              <a:rPr lang="en-CA" sz="1200" i="1" dirty="0"/>
              <a:t>the null hypothesis is not rejected</a:t>
            </a:r>
            <a:r>
              <a:rPr lang="en-CA" sz="1200" dirty="0"/>
              <a:t> </a:t>
            </a:r>
            <a:br>
              <a:rPr lang="en-CA" sz="1200" dirty="0"/>
            </a:br>
            <a:r>
              <a:rPr lang="en-CA" sz="1200" dirty="0"/>
              <a:t>By P-value approach (</a:t>
            </a:r>
            <a:r>
              <a:rPr lang="en-CA" sz="1200" i="1" dirty="0"/>
              <a:t>p </a:t>
            </a:r>
            <a:r>
              <a:rPr lang="en-CA" sz="1200" dirty="0"/>
              <a:t>= 0.702 ≥ 0.05 ), </a:t>
            </a:r>
            <a:r>
              <a:rPr lang="en-CA" sz="1200" i="1" dirty="0"/>
              <a:t>the null hypothesis is not rejected</a:t>
            </a:r>
            <a:r>
              <a:rPr lang="en-CA" sz="1200" dirty="0"/>
              <a:t> </a:t>
            </a:r>
          </a:p>
          <a:p>
            <a:pPr>
              <a:lnSpc>
                <a:spcPct val="150000"/>
              </a:lnSpc>
            </a:pPr>
            <a:endParaRPr lang="en-CA" dirty="0"/>
          </a:p>
          <a:p>
            <a:pPr>
              <a:lnSpc>
                <a:spcPct val="150000"/>
              </a:lnSpc>
            </a:pPr>
            <a:r>
              <a:rPr lang="en-CA" b="1" dirty="0"/>
              <a:t>Conclusion:</a:t>
            </a:r>
            <a:br>
              <a:rPr lang="en-CA" b="1" dirty="0"/>
            </a:br>
            <a:r>
              <a:rPr lang="en-CA" dirty="0"/>
              <a:t>Results do not statistically significantly vary between CA and VSUP.</a:t>
            </a:r>
            <a:endParaRPr lang="en-CA" b="1" dirty="0"/>
          </a:p>
        </p:txBody>
      </p:sp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3574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dirty="0"/>
              <a:t>Kruskal-Wallis Test on SUS Data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B40A05C2-C37B-4010-A4A6-863E57AE82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908" y="804079"/>
            <a:ext cx="3194461" cy="2232561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122462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3574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b="1" dirty="0"/>
              <a:t>NASA-TLX Results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BC140BD-7CD9-6215-25E9-0A302AC25C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52244"/>
              </p:ext>
            </p:extLst>
          </p:nvPr>
        </p:nvGraphicFramePr>
        <p:xfrm>
          <a:off x="439387" y="843148"/>
          <a:ext cx="7471443" cy="3705296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1607113">
                  <a:extLst>
                    <a:ext uri="{9D8B030D-6E8A-4147-A177-3AD203B41FA5}">
                      <a16:colId xmlns:a16="http://schemas.microsoft.com/office/drawing/2014/main" val="2092846549"/>
                    </a:ext>
                  </a:extLst>
                </a:gridCol>
                <a:gridCol w="1607113">
                  <a:extLst>
                    <a:ext uri="{9D8B030D-6E8A-4147-A177-3AD203B41FA5}">
                      <a16:colId xmlns:a16="http://schemas.microsoft.com/office/drawing/2014/main" val="3978604372"/>
                    </a:ext>
                  </a:extLst>
                </a:gridCol>
                <a:gridCol w="1514751">
                  <a:extLst>
                    <a:ext uri="{9D8B030D-6E8A-4147-A177-3AD203B41FA5}">
                      <a16:colId xmlns:a16="http://schemas.microsoft.com/office/drawing/2014/main" val="3393784310"/>
                    </a:ext>
                  </a:extLst>
                </a:gridCol>
                <a:gridCol w="1371233">
                  <a:extLst>
                    <a:ext uri="{9D8B030D-6E8A-4147-A177-3AD203B41FA5}">
                      <a16:colId xmlns:a16="http://schemas.microsoft.com/office/drawing/2014/main" val="2403063895"/>
                    </a:ext>
                  </a:extLst>
                </a:gridCol>
                <a:gridCol w="1371233">
                  <a:extLst>
                    <a:ext uri="{9D8B030D-6E8A-4147-A177-3AD203B41FA5}">
                      <a16:colId xmlns:a16="http://schemas.microsoft.com/office/drawing/2014/main" val="2188888959"/>
                    </a:ext>
                  </a:extLst>
                </a:gridCol>
              </a:tblGrid>
              <a:tr h="264664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Methods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NASA-TLX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Shapiro-Wilk Normality Test (α = 0.05)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140759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Test Statistic (W)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p-value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Status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98044785"/>
                  </a:ext>
                </a:extLst>
              </a:tr>
              <a:tr h="264664">
                <a:tc rowSpan="6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CA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Mental Demand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0.906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0.009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27681841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Physical Demand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0.914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0.014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76702056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Temporal Demand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0.948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0.128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41473993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Performance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0.932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0.044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43442019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Effort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0.942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0.085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71611318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Mental Frustration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0.916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0.017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07147323"/>
                  </a:ext>
                </a:extLst>
              </a:tr>
              <a:tr h="264664">
                <a:tc rowSpan="6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VSUP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Mental Demand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0.863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0.001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1434213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Physical Demand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0.903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0.007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0783845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Temporal Demand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0.938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0.067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46484735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Performance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0.887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0.003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85057012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Effort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0.901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0.006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Not normal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6359730"/>
                  </a:ext>
                </a:extLst>
              </a:tr>
              <a:tr h="264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Mental Frustration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0.877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>
                          <a:effectLst/>
                        </a:rPr>
                        <a:t>0.002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1200" dirty="0">
                          <a:effectLst/>
                        </a:rPr>
                        <a:t>Not normal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41441417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5AC276A7-80AC-78C4-479E-9ED4D7D7A465}"/>
              </a:ext>
            </a:extLst>
          </p:cNvPr>
          <p:cNvSpPr/>
          <p:nvPr/>
        </p:nvSpPr>
        <p:spPr>
          <a:xfrm>
            <a:off x="641268" y="4663217"/>
            <a:ext cx="24819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ea typeface="Times New Roman" panose="02020603050405020304" pitchFamily="18" charset="0"/>
              </a:rPr>
              <a:t>Normality test results</a:t>
            </a:r>
            <a:r>
              <a:rPr lang="en-CA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9468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446AC9-D566-3472-76EF-332C7DC0FB2D}"/>
              </a:ext>
            </a:extLst>
          </p:cNvPr>
          <p:cNvSpPr/>
          <p:nvPr/>
        </p:nvSpPr>
        <p:spPr>
          <a:xfrm>
            <a:off x="311700" y="804079"/>
            <a:ext cx="678974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Null and Alternative Hypotheses</a:t>
            </a:r>
          </a:p>
          <a:p>
            <a:pPr fontAlgn="base"/>
            <a:r>
              <a:rPr lang="en-CA" i="1" dirty="0"/>
              <a:t>Ho</a:t>
            </a:r>
            <a:r>
              <a:rPr lang="en-CA" dirty="0"/>
              <a:t>: The samples come from populations with equal medians.</a:t>
            </a:r>
          </a:p>
          <a:p>
            <a:pPr fontAlgn="base"/>
            <a:r>
              <a:rPr lang="en-CA" i="1" dirty="0"/>
              <a:t>Ha</a:t>
            </a:r>
            <a:r>
              <a:rPr lang="en-CA" dirty="0"/>
              <a:t>: The samples come from populations with medians that are not all equal.</a:t>
            </a:r>
          </a:p>
        </p:txBody>
      </p:sp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3574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dirty="0"/>
              <a:t>Kruskal-Wallis Test on NASA-TLX Data</a:t>
            </a:r>
            <a:endParaRPr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4EF8173-8926-E245-54E1-18967A1E75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852216"/>
              </p:ext>
            </p:extLst>
          </p:nvPr>
        </p:nvGraphicFramePr>
        <p:xfrm>
          <a:off x="438758" y="1696719"/>
          <a:ext cx="7755215" cy="2966497"/>
        </p:xfrm>
        <a:graphic>
          <a:graphicData uri="http://schemas.openxmlformats.org/drawingml/2006/table">
            <a:tbl>
              <a:tblPr firstRow="1" firstCol="1" bandRow="1">
                <a:tableStyleId>{BD88958D-50EC-4543-86FB-1824281A7AC0}</a:tableStyleId>
              </a:tblPr>
              <a:tblGrid>
                <a:gridCol w="1932218">
                  <a:extLst>
                    <a:ext uri="{9D8B030D-6E8A-4147-A177-3AD203B41FA5}">
                      <a16:colId xmlns:a16="http://schemas.microsoft.com/office/drawing/2014/main" val="3327212679"/>
                    </a:ext>
                  </a:extLst>
                </a:gridCol>
                <a:gridCol w="743970">
                  <a:extLst>
                    <a:ext uri="{9D8B030D-6E8A-4147-A177-3AD203B41FA5}">
                      <a16:colId xmlns:a16="http://schemas.microsoft.com/office/drawing/2014/main" val="750391126"/>
                    </a:ext>
                  </a:extLst>
                </a:gridCol>
                <a:gridCol w="1129087">
                  <a:extLst>
                    <a:ext uri="{9D8B030D-6E8A-4147-A177-3AD203B41FA5}">
                      <a16:colId xmlns:a16="http://schemas.microsoft.com/office/drawing/2014/main" val="1723114064"/>
                    </a:ext>
                  </a:extLst>
                </a:gridCol>
                <a:gridCol w="962412">
                  <a:extLst>
                    <a:ext uri="{9D8B030D-6E8A-4147-A177-3AD203B41FA5}">
                      <a16:colId xmlns:a16="http://schemas.microsoft.com/office/drawing/2014/main" val="3479960385"/>
                    </a:ext>
                  </a:extLst>
                </a:gridCol>
                <a:gridCol w="976183">
                  <a:extLst>
                    <a:ext uri="{9D8B030D-6E8A-4147-A177-3AD203B41FA5}">
                      <a16:colId xmlns:a16="http://schemas.microsoft.com/office/drawing/2014/main" val="1084283380"/>
                    </a:ext>
                  </a:extLst>
                </a:gridCol>
                <a:gridCol w="2011345">
                  <a:extLst>
                    <a:ext uri="{9D8B030D-6E8A-4147-A177-3AD203B41FA5}">
                      <a16:colId xmlns:a16="http://schemas.microsoft.com/office/drawing/2014/main" val="3405309725"/>
                    </a:ext>
                  </a:extLst>
                </a:gridCol>
              </a:tblGrid>
              <a:tr h="380020"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NASA-TLX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X2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P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df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H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Conclusion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69656798"/>
                  </a:ext>
                </a:extLst>
              </a:tr>
              <a:tr h="380020"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Mental Demand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0.19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0.6626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0.19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Not Rejected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67961524"/>
                  </a:ext>
                </a:extLst>
              </a:tr>
              <a:tr h="482139"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Physical Demand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0.062</a:t>
                      </a:r>
                    </a:p>
                    <a:p>
                      <a:pPr algn="ctr"/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0.8038</a:t>
                      </a:r>
                    </a:p>
                    <a:p>
                      <a:pPr algn="ctr"/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0.062</a:t>
                      </a:r>
                    </a:p>
                    <a:p>
                      <a:pPr algn="ctr"/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Not Rejected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22276344"/>
                  </a:ext>
                </a:extLst>
              </a:tr>
              <a:tr h="482139"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Temporal Demand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0.018</a:t>
                      </a:r>
                    </a:p>
                    <a:p>
                      <a:pPr algn="ctr"/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0.8932</a:t>
                      </a:r>
                    </a:p>
                    <a:p>
                      <a:pPr algn="ctr"/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0.018</a:t>
                      </a:r>
                    </a:p>
                    <a:p>
                      <a:pPr algn="ctr"/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Not Rejected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93277694"/>
                  </a:ext>
                </a:extLst>
              </a:tr>
              <a:tr h="380020"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Performance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3.61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0.0574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dirty="0">
                          <a:effectLst/>
                        </a:rPr>
                        <a:t>3.61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Not Rejected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48217887"/>
                  </a:ext>
                </a:extLst>
              </a:tr>
              <a:tr h="380020"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Effort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0.062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0.8038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0.062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Not Rejected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45542356"/>
                  </a:ext>
                </a:extLst>
              </a:tr>
              <a:tr h="482139"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Mental Frustration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0.173</a:t>
                      </a:r>
                    </a:p>
                    <a:p>
                      <a:pPr algn="ctr"/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0.6772</a:t>
                      </a:r>
                    </a:p>
                    <a:p>
                      <a:pPr algn="ctr"/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1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effectLst/>
                        </a:rPr>
                        <a:t>0.173</a:t>
                      </a:r>
                    </a:p>
                    <a:p>
                      <a:pPr algn="ctr"/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dirty="0">
                          <a:effectLst/>
                        </a:rPr>
                        <a:t>Not Rejected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6783957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ED89FFC7-20E8-CF6A-D52C-A0C80B6D6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076" y="16970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8396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>
            <a:spLocks noGrp="1"/>
          </p:cNvSpPr>
          <p:nvPr>
            <p:ph type="title"/>
          </p:nvPr>
        </p:nvSpPr>
        <p:spPr>
          <a:xfrm>
            <a:off x="311700" y="166258"/>
            <a:ext cx="2823386" cy="4987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CA" sz="2000" b="1" dirty="0"/>
              <a:t>NASA-TLX Results</a:t>
            </a:r>
            <a:endParaRPr lang="en-CA" sz="2000" dirty="0"/>
          </a:p>
        </p:txBody>
      </p:sp>
      <p:sp>
        <p:nvSpPr>
          <p:cNvPr id="369" name="Google Shape;36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04009914-BCFE-D18E-79B5-8CA254040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029" y="62011"/>
            <a:ext cx="5308271" cy="46012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5A026D-32B4-51C2-363A-5881D2A6EEC2}"/>
              </a:ext>
            </a:extLst>
          </p:cNvPr>
          <p:cNvSpPr txBox="1"/>
          <p:nvPr/>
        </p:nvSpPr>
        <p:spPr>
          <a:xfrm>
            <a:off x="4417620" y="4643256"/>
            <a:ext cx="3348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 Plot of six questions responses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4DE5AC-B279-3207-6FE3-771D7D0B856B}"/>
              </a:ext>
            </a:extLst>
          </p:cNvPr>
          <p:cNvSpPr txBox="1"/>
          <p:nvPr/>
        </p:nvSpPr>
        <p:spPr>
          <a:xfrm>
            <a:off x="311701" y="2118093"/>
            <a:ext cx="29065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Conclusion:</a:t>
            </a:r>
            <a:br>
              <a:rPr lang="en-CA" b="1" dirty="0"/>
            </a:br>
            <a:r>
              <a:rPr lang="en-CA" dirty="0"/>
              <a:t>Although box-plot shows slight differences in medians but the overall results are not statistically significant.</a:t>
            </a:r>
            <a:endParaRPr lang="en-CA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6294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415" name="Google Shape;415;p59"/>
          <p:cNvSpPr txBox="1">
            <a:spLocks noGrp="1"/>
          </p:cNvSpPr>
          <p:nvPr>
            <p:ph type="body" idx="1"/>
          </p:nvPr>
        </p:nvSpPr>
        <p:spPr>
          <a:xfrm>
            <a:off x="311700" y="1282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User performance and perception for CA statistically surpasses VSUP.</a:t>
            </a: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CA is faster than VSUP in terms of task completion time by the users.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Subjective assessments show that both CA and VSUP are statistically similar.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16" name="Google Shape;416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311708" y="281442"/>
            <a:ext cx="8520600" cy="6567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Examples of CA</a:t>
            </a:r>
            <a:endParaRPr sz="3200" dirty="0"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1"/>
          </p:nvPr>
        </p:nvSpPr>
        <p:spPr>
          <a:xfrm>
            <a:off x="2798859" y="4103636"/>
            <a:ext cx="3323646" cy="4047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400" dirty="0"/>
              <a:t>Real World C</a:t>
            </a:r>
            <a:r>
              <a:rPr lang="en-CA" sz="1400" dirty="0" err="1"/>
              <a:t>hromatic</a:t>
            </a:r>
            <a:r>
              <a:rPr lang="en-CA" sz="1400" dirty="0"/>
              <a:t> Aberrations</a:t>
            </a:r>
            <a:endParaRPr sz="1400" dirty="0"/>
          </a:p>
        </p:txBody>
      </p:sp>
      <p:pic>
        <p:nvPicPr>
          <p:cNvPr id="5" name="Picture 4" descr="A picture containing sky, outdoor, building, government building&#10;&#10;Description automatically generated">
            <a:extLst>
              <a:ext uri="{FF2B5EF4-FFF2-40B4-BE49-F238E27FC236}">
                <a16:creationId xmlns:a16="http://schemas.microsoft.com/office/drawing/2014/main" id="{7E437977-9230-71D2-2368-AC6D3C570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41" y="1294410"/>
            <a:ext cx="3427038" cy="2756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 descr="How to Easily Remove Chromatic Aberration in Photoshop">
            <a:extLst>
              <a:ext uri="{FF2B5EF4-FFF2-40B4-BE49-F238E27FC236}">
                <a16:creationId xmlns:a16="http://schemas.microsoft.com/office/drawing/2014/main" id="{8676405B-94C4-ED6E-7DB8-59161B683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034" y="1294410"/>
            <a:ext cx="4077057" cy="272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0733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427" name="Google Shape;427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689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 further study could be conducted with more levels uncertainties for instance, with 8 levels instead of 4 levels of uncertainties.</a:t>
            </a: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The role of CA might also be explored and studied with animated visualization.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endParaRPr lang="en" dirty="0"/>
          </a:p>
          <a:p>
            <a:pPr lvl="0">
              <a:spcBef>
                <a:spcPts val="1600"/>
              </a:spcBef>
            </a:pPr>
            <a:r>
              <a:rPr lang="en-CA" dirty="0"/>
              <a:t>Other future work may refine and expand upon some of our other experimental designs Starfish streamgraph layout.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28" name="Google Shape;428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4"/>
          <p:cNvSpPr txBox="1">
            <a:spLocks noGrp="1"/>
          </p:cNvSpPr>
          <p:nvPr>
            <p:ph type="title"/>
          </p:nvPr>
        </p:nvSpPr>
        <p:spPr>
          <a:xfrm>
            <a:off x="311700" y="1579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446" name="Google Shape;446;p64"/>
          <p:cNvSpPr txBox="1">
            <a:spLocks noGrp="1"/>
          </p:cNvSpPr>
          <p:nvPr>
            <p:ph type="body" idx="1"/>
          </p:nvPr>
        </p:nvSpPr>
        <p:spPr>
          <a:xfrm>
            <a:off x="311700" y="617517"/>
            <a:ext cx="8520600" cy="39513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17500">
              <a:spcBef>
                <a:spcPts val="1200"/>
              </a:spcBef>
              <a:buSzPts val="1400"/>
            </a:pPr>
            <a:r>
              <a:rPr lang="en-CA" sz="1400" dirty="0"/>
              <a:t>Michael </a:t>
            </a:r>
            <a:r>
              <a:rPr lang="en-CA" sz="1400" dirty="0" err="1"/>
              <a:t>Correll</a:t>
            </a:r>
            <a:r>
              <a:rPr lang="en-CA" sz="1400" dirty="0"/>
              <a:t>, Dominik Moritz, Jeffrey </a:t>
            </a:r>
            <a:r>
              <a:rPr lang="en-CA" sz="1400" dirty="0" err="1"/>
              <a:t>Heer</a:t>
            </a:r>
            <a:r>
              <a:rPr lang="en-CA" sz="1400" dirty="0"/>
              <a:t>. Value-Suppressing Uncertainty Palettes</a:t>
            </a:r>
            <a:r>
              <a:rPr lang="en-GB" sz="1400" dirty="0"/>
              <a:t>. </a:t>
            </a:r>
            <a:r>
              <a:rPr lang="en-CA" sz="1400" dirty="0"/>
              <a:t>Proceedings of the 2018 CHI Conference on Human Factors in Computing Systems. April 2018. Paper No.: 642 Pages 1–11</a:t>
            </a:r>
            <a:r>
              <a:rPr lang="en" sz="1400" dirty="0"/>
              <a:t>.</a:t>
            </a:r>
            <a:endParaRPr sz="1400" dirty="0"/>
          </a:p>
          <a:p>
            <a:pPr lvl="0" indent="-317500">
              <a:spcBef>
                <a:spcPts val="1000"/>
              </a:spcBef>
              <a:buSzPts val="1400"/>
            </a:pPr>
            <a:r>
              <a:rPr lang="en-CA" sz="1400" dirty="0"/>
              <a:t>Song, Xin; Xiao, Jun PhD; Deng, Jiang PhD; Kang, et al. Time series analysis of. influenza incidence in Chinese provinces from 2004 to 2011. Received March 1, 2016, Accepted May 20, 2016, Medicine: June 2016 - Volume 95 - Issue 26 - p e3929 </a:t>
            </a:r>
          </a:p>
          <a:p>
            <a:pPr indent="-317500">
              <a:spcBef>
                <a:spcPts val="1000"/>
              </a:spcBef>
              <a:buSzPts val="1400"/>
            </a:pPr>
            <a:r>
              <a:rPr lang="en-US" sz="1400" dirty="0" err="1"/>
              <a:t>Christophorus</a:t>
            </a:r>
            <a:r>
              <a:rPr lang="en-US" sz="1400" dirty="0"/>
              <a:t> </a:t>
            </a:r>
            <a:r>
              <a:rPr lang="en-US" sz="1400" dirty="0" err="1"/>
              <a:t>Beneditto</a:t>
            </a:r>
            <a:r>
              <a:rPr lang="en-US" sz="1400" dirty="0"/>
              <a:t>, Aditya </a:t>
            </a:r>
            <a:r>
              <a:rPr lang="en-US" sz="1400" dirty="0" err="1"/>
              <a:t>Satrio</a:t>
            </a:r>
            <a:r>
              <a:rPr lang="en-US" sz="1400" dirty="0"/>
              <a:t> et al. Time series analysis and forecasting of coronavirus disease in Indonesia using ARIMA model and PROPHET, https://</a:t>
            </a:r>
            <a:r>
              <a:rPr lang="en-US" sz="1400" dirty="0" err="1"/>
              <a:t>doi.org</a:t>
            </a:r>
            <a:r>
              <a:rPr lang="en-US" sz="1400" dirty="0"/>
              <a:t>/10.1016/j.procs.2021.01.036</a:t>
            </a:r>
            <a:endParaRPr lang="en-CA" sz="1400" dirty="0"/>
          </a:p>
          <a:p>
            <a:pPr indent="-317500">
              <a:spcBef>
                <a:spcPts val="1000"/>
              </a:spcBef>
              <a:buSzPts val="1400"/>
            </a:pPr>
            <a:r>
              <a:rPr lang="en-US" sz="1400" dirty="0" err="1"/>
              <a:t>Stéfan</a:t>
            </a:r>
            <a:r>
              <a:rPr lang="en-US" sz="1400" dirty="0"/>
              <a:t> van der Walt and Nathaniel Smith. 2015. </a:t>
            </a:r>
            <a:r>
              <a:rPr lang="en-US" sz="1400" dirty="0" err="1"/>
              <a:t>Mpl</a:t>
            </a:r>
            <a:r>
              <a:rPr lang="en-US" sz="1400" dirty="0"/>
              <a:t> colormaps. https://</a:t>
            </a:r>
            <a:r>
              <a:rPr lang="en-US" sz="1400" dirty="0" err="1"/>
              <a:t>bids.github.io</a:t>
            </a:r>
            <a:r>
              <a:rPr lang="en-US" sz="1400" dirty="0"/>
              <a:t>/colormap/, (2015).</a:t>
            </a:r>
          </a:p>
          <a:p>
            <a:pPr indent="-317500">
              <a:spcBef>
                <a:spcPts val="1000"/>
              </a:spcBef>
              <a:buSzPts val="1400"/>
            </a:pPr>
            <a:r>
              <a:rPr lang="en-US" sz="1400" dirty="0"/>
              <a:t>Keppel, Geoffrey: Design and Analysis, 3rd Edition. Prentice-Hall.</a:t>
            </a:r>
            <a:endParaRPr lang="en-CA" sz="1400" dirty="0"/>
          </a:p>
          <a:p>
            <a:pPr marL="139700" indent="0">
              <a:spcBef>
                <a:spcPts val="1000"/>
              </a:spcBef>
              <a:buSzPts val="1400"/>
              <a:buNone/>
            </a:pPr>
            <a:endParaRPr sz="1400" dirty="0"/>
          </a:p>
          <a:p>
            <a:pPr marL="3556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3556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47" name="Google Shape;447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4"/>
          <p:cNvSpPr txBox="1">
            <a:spLocks noGrp="1"/>
          </p:cNvSpPr>
          <p:nvPr>
            <p:ph type="title"/>
          </p:nvPr>
        </p:nvSpPr>
        <p:spPr>
          <a:xfrm>
            <a:off x="311700" y="1579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446" name="Google Shape;446;p64"/>
          <p:cNvSpPr txBox="1">
            <a:spLocks noGrp="1"/>
          </p:cNvSpPr>
          <p:nvPr>
            <p:ph type="body" idx="1"/>
          </p:nvPr>
        </p:nvSpPr>
        <p:spPr>
          <a:xfrm>
            <a:off x="311700" y="617517"/>
            <a:ext cx="8520600" cy="39513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17500">
              <a:spcBef>
                <a:spcPts val="1200"/>
              </a:spcBef>
              <a:buSzPts val="1400"/>
            </a:pPr>
            <a:r>
              <a:rPr lang="en-CA" sz="1400" dirty="0"/>
              <a:t>M. K. Johnson &amp; H. Farid. 2006. Exposing digital forgeries through chromatic aberration. Multimedia and security, Geneva, Switzerland, 48-55</a:t>
            </a:r>
          </a:p>
          <a:p>
            <a:pPr lvl="0" indent="-317500">
              <a:spcBef>
                <a:spcPts val="1000"/>
              </a:spcBef>
              <a:buSzPts val="1400"/>
            </a:pPr>
            <a:r>
              <a:rPr lang="en-CA" sz="1400" dirty="0" err="1"/>
              <a:t>Aasim</a:t>
            </a:r>
            <a:r>
              <a:rPr lang="en-CA" sz="1400" dirty="0"/>
              <a:t> Kamal · Parashar </a:t>
            </a:r>
            <a:r>
              <a:rPr lang="en-CA" sz="1400" dirty="0" err="1"/>
              <a:t>Dhakal</a:t>
            </a:r>
            <a:r>
              <a:rPr lang="en-CA" sz="1400" dirty="0"/>
              <a:t>, et al. Recent advances and challenges in uncertainty visualization: a survey. </a:t>
            </a:r>
            <a:r>
              <a:rPr lang="en-GB" sz="1400" dirty="0"/>
              <a:t>May 2021, Journal of Visualization 24(5):1-30</a:t>
            </a:r>
            <a:r>
              <a:rPr lang="en-CA" sz="1400" dirty="0"/>
              <a:t>. </a:t>
            </a:r>
          </a:p>
          <a:p>
            <a:pPr indent="-317500">
              <a:spcBef>
                <a:spcPts val="1000"/>
              </a:spcBef>
              <a:buSzPts val="1400"/>
            </a:pPr>
            <a:r>
              <a:rPr lang="en-US" sz="1400" dirty="0"/>
              <a:t>Shapiro, S. S.; Wilk, M. B. (1965). "An analysis of variance test for normality (complete samples)". </a:t>
            </a:r>
            <a:r>
              <a:rPr lang="en-US" sz="1400" dirty="0" err="1"/>
              <a:t>Biometrika</a:t>
            </a:r>
            <a:r>
              <a:rPr lang="en-US" sz="1400" dirty="0"/>
              <a:t>. 52 (3–4): 591–611</a:t>
            </a:r>
            <a:r>
              <a:rPr lang="en" sz="1400" dirty="0"/>
              <a:t>. </a:t>
            </a:r>
            <a:r>
              <a:rPr lang="en-US" sz="1400" dirty="0" err="1"/>
              <a:t>Stéfan</a:t>
            </a:r>
            <a:r>
              <a:rPr lang="en-US" sz="1400" dirty="0"/>
              <a:t> van der Walt and Nathaniel Smith. 2015. </a:t>
            </a:r>
            <a:r>
              <a:rPr lang="en-US" sz="1400" dirty="0" err="1"/>
              <a:t>Mpl</a:t>
            </a:r>
            <a:r>
              <a:rPr lang="en-US" sz="1400" dirty="0"/>
              <a:t> colormaps. https://</a:t>
            </a:r>
            <a:r>
              <a:rPr lang="en-US" sz="1400" dirty="0" err="1"/>
              <a:t>bids.github.io</a:t>
            </a:r>
            <a:r>
              <a:rPr lang="en-US" sz="1400" dirty="0"/>
              <a:t>/colormap/, (2015).</a:t>
            </a:r>
          </a:p>
          <a:p>
            <a:pPr indent="-317500">
              <a:spcBef>
                <a:spcPts val="1000"/>
              </a:spcBef>
              <a:buSzPts val="1400"/>
            </a:pPr>
            <a:r>
              <a:rPr lang="en-GB" sz="1400" dirty="0"/>
              <a:t>Henning </a:t>
            </a:r>
            <a:r>
              <a:rPr lang="en-GB" sz="1400" dirty="0" err="1"/>
              <a:t>Griethe</a:t>
            </a:r>
            <a:r>
              <a:rPr lang="en-GB" sz="1400" dirty="0"/>
              <a:t> et al. The Visualization of Uncertain Data: Methods and Problems. Computer Graphics, 18051 Rostock, Germany</a:t>
            </a:r>
            <a:r>
              <a:rPr lang="en-US" sz="1400" dirty="0"/>
              <a:t>. </a:t>
            </a:r>
            <a:r>
              <a:rPr lang="en-GB" sz="1400" dirty="0"/>
              <a:t>January 2006, 2,988 reads, 36 publications, 262 citations</a:t>
            </a:r>
            <a:r>
              <a:rPr lang="en-US" sz="1400" dirty="0"/>
              <a:t>.</a:t>
            </a:r>
            <a:endParaRPr lang="en-CA" sz="1400" dirty="0"/>
          </a:p>
          <a:p>
            <a:pPr indent="-317500">
              <a:spcBef>
                <a:spcPts val="1000"/>
              </a:spcBef>
              <a:buSzPts val="1400"/>
            </a:pPr>
            <a:r>
              <a:rPr lang="en-GB" sz="1400" dirty="0"/>
              <a:t>Pang, A., </a:t>
            </a:r>
            <a:r>
              <a:rPr lang="en-GB" sz="1400" dirty="0" err="1"/>
              <a:t>Wittenbrink</a:t>
            </a:r>
            <a:r>
              <a:rPr lang="en-GB" sz="1400" dirty="0"/>
              <a:t>, C., </a:t>
            </a:r>
            <a:r>
              <a:rPr lang="en-GB" sz="1400" dirty="0" err="1"/>
              <a:t>Lodha</a:t>
            </a:r>
            <a:r>
              <a:rPr lang="en-GB" sz="1400" dirty="0"/>
              <a:t>., S.: Approaches to uncertainty visualization. The Visual Computer 13(8), 370–390 (1997)</a:t>
            </a:r>
            <a:r>
              <a:rPr lang="en-US" sz="1400" dirty="0"/>
              <a:t>.</a:t>
            </a:r>
            <a:endParaRPr lang="en-CA" sz="1400" dirty="0"/>
          </a:p>
          <a:p>
            <a:pPr indent="-317500">
              <a:spcBef>
                <a:spcPts val="1000"/>
              </a:spcBef>
              <a:buSzPts val="1400"/>
            </a:pPr>
            <a:r>
              <a:rPr lang="en-CA" sz="1400" dirty="0"/>
              <a:t>R. Finger and A. M. </a:t>
            </a:r>
            <a:r>
              <a:rPr lang="en-CA" sz="1400" dirty="0" err="1"/>
              <a:t>Bisantz</a:t>
            </a:r>
            <a:r>
              <a:rPr lang="en-CA" sz="1400" dirty="0"/>
              <a:t>. Utilizing graphical formats to convey uncertainty in a decision-making task. Theoretical Issues in Ergonomics Science, 3(1):1–25, 2002</a:t>
            </a:r>
          </a:p>
          <a:p>
            <a:pPr marL="3556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3556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47" name="Google Shape;447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74584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4"/>
          <p:cNvSpPr txBox="1">
            <a:spLocks noGrp="1"/>
          </p:cNvSpPr>
          <p:nvPr>
            <p:ph type="title"/>
          </p:nvPr>
        </p:nvSpPr>
        <p:spPr>
          <a:xfrm>
            <a:off x="311700" y="1579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446" name="Google Shape;446;p64"/>
          <p:cNvSpPr txBox="1">
            <a:spLocks noGrp="1"/>
          </p:cNvSpPr>
          <p:nvPr>
            <p:ph type="body" idx="1"/>
          </p:nvPr>
        </p:nvSpPr>
        <p:spPr>
          <a:xfrm>
            <a:off x="311700" y="617517"/>
            <a:ext cx="8520600" cy="39513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17500">
              <a:spcBef>
                <a:spcPts val="1200"/>
              </a:spcBef>
              <a:buSzPts val="1400"/>
            </a:pPr>
            <a:r>
              <a:rPr lang="en-CA" sz="1400" dirty="0"/>
              <a:t>K. Koh, B. Kim &amp; J. </a:t>
            </a:r>
            <a:r>
              <a:rPr lang="en-CA" sz="1400" dirty="0" err="1"/>
              <a:t>Seo</a:t>
            </a:r>
            <a:r>
              <a:rPr lang="en-CA" sz="1400" dirty="0"/>
              <a:t>. 2014. Effect of lateral chromatic aberration for chart reading in information visualization on display devices. Advanced Visual Interfaces. Como, Italy, 289-292 </a:t>
            </a:r>
          </a:p>
          <a:p>
            <a:pPr indent="-317500">
              <a:spcBef>
                <a:spcPts val="1200"/>
              </a:spcBef>
              <a:buSzPts val="1400"/>
            </a:pPr>
            <a:r>
              <a:rPr lang="en-US" sz="1400" dirty="0"/>
              <a:t>M. K. Johnson &amp; H. Farid. 2006. Exposing digital forgeries through chromatic aberration. Multimedia and security, Geneva, Switzerland, 48-55.</a:t>
            </a:r>
          </a:p>
          <a:p>
            <a:pPr indent="-317500">
              <a:spcBef>
                <a:spcPts val="1200"/>
              </a:spcBef>
              <a:buSzPts val="1400"/>
            </a:pPr>
            <a:r>
              <a:rPr lang="en-GB" sz="1400" dirty="0"/>
              <a:t>Deitrick, S., Edsall, R.: The influence of uncertainty visualization on decision making: An empirical evaluation. In: Progress in Spatial Data Handling, pp. 719–738. Springer Berlin Heidelberg (2006)</a:t>
            </a:r>
            <a:r>
              <a:rPr lang="en-US" sz="1400" dirty="0"/>
              <a:t>.</a:t>
            </a:r>
            <a:endParaRPr lang="en-CA" sz="1400" dirty="0"/>
          </a:p>
          <a:p>
            <a:pPr indent="-317500">
              <a:spcBef>
                <a:spcPts val="1200"/>
              </a:spcBef>
              <a:buSzPts val="1400"/>
            </a:pPr>
            <a:r>
              <a:rPr lang="en-CA" sz="1400" dirty="0" err="1"/>
              <a:t>Aasim</a:t>
            </a:r>
            <a:r>
              <a:rPr lang="en-CA" sz="1400" dirty="0"/>
              <a:t> Kamal · Parashar </a:t>
            </a:r>
            <a:r>
              <a:rPr lang="en-CA" sz="1400" dirty="0" err="1"/>
              <a:t>Dhakal</a:t>
            </a:r>
            <a:r>
              <a:rPr lang="en-CA" sz="1400" dirty="0"/>
              <a:t>, et al. Recent advances and challenges in uncertainty visualization: a survey. </a:t>
            </a:r>
            <a:r>
              <a:rPr lang="en-GB" sz="1400" dirty="0"/>
              <a:t>May 2021, Journal of Visualization 24(5):1-30</a:t>
            </a:r>
            <a:r>
              <a:rPr lang="en-CA" sz="1400" dirty="0"/>
              <a:t>. </a:t>
            </a:r>
          </a:p>
          <a:p>
            <a:pPr marL="139700" indent="0">
              <a:spcBef>
                <a:spcPts val="1200"/>
              </a:spcBef>
              <a:buSzPts val="1400"/>
              <a:buNone/>
            </a:pPr>
            <a:endParaRPr sz="1200" dirty="0"/>
          </a:p>
          <a:p>
            <a:pPr marL="3556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3556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447" name="Google Shape;447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7910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243975" y="1760575"/>
            <a:ext cx="8520600" cy="9729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 Details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5353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21939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Prior Work</a:t>
            </a:r>
            <a:endParaRPr sz="3000" dirty="0"/>
          </a:p>
        </p:txBody>
      </p:sp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6" name="Picture 5" descr="Chart, funnel chart&#10;&#10;Description automatically generated">
            <a:extLst>
              <a:ext uri="{FF2B5EF4-FFF2-40B4-BE49-F238E27FC236}">
                <a16:creationId xmlns:a16="http://schemas.microsoft.com/office/drawing/2014/main" id="{46E5220B-F4DE-7C28-73FB-AC1B90270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583" y="2410374"/>
            <a:ext cx="4508390" cy="23172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555ACD-2912-E8B4-6C80-A3C6E0DFE5F9}"/>
              </a:ext>
            </a:extLst>
          </p:cNvPr>
          <p:cNvSpPr txBox="1"/>
          <p:nvPr/>
        </p:nvSpPr>
        <p:spPr>
          <a:xfrm>
            <a:off x="2455333" y="1405465"/>
            <a:ext cx="50581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/>
              <a:t>Bivariate Map</a:t>
            </a:r>
            <a:br>
              <a:rPr lang="en" dirty="0"/>
            </a:br>
            <a:endParaRPr lang="e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/>
              <a:t>VSUP (Value Suppressing Uncertainty Palettes)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1956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Uncertainty Data Generation Flow</a:t>
            </a:r>
            <a:endParaRPr sz="3000" dirty="0"/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24082C1-AE01-6294-9083-0FE52BA73E33}"/>
              </a:ext>
            </a:extLst>
          </p:cNvPr>
          <p:cNvGrpSpPr/>
          <p:nvPr/>
        </p:nvGrpSpPr>
        <p:grpSpPr>
          <a:xfrm>
            <a:off x="1941512" y="1304303"/>
            <a:ext cx="5260975" cy="3648080"/>
            <a:chOff x="0" y="0"/>
            <a:chExt cx="5261581" cy="311323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B478446-0910-8A54-F996-F6183AC9F582}"/>
                </a:ext>
              </a:extLst>
            </p:cNvPr>
            <p:cNvGrpSpPr/>
            <p:nvPr/>
          </p:nvGrpSpPr>
          <p:grpSpPr>
            <a:xfrm>
              <a:off x="0" y="0"/>
              <a:ext cx="5261581" cy="3113235"/>
              <a:chOff x="0" y="0"/>
              <a:chExt cx="5261581" cy="3113235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885E5E9-7FC5-3281-9116-1D9FDCCD417D}"/>
                  </a:ext>
                </a:extLst>
              </p:cNvPr>
              <p:cNvGrpSpPr/>
              <p:nvPr/>
            </p:nvGrpSpPr>
            <p:grpSpPr>
              <a:xfrm>
                <a:off x="0" y="0"/>
                <a:ext cx="5261581" cy="3113235"/>
                <a:chOff x="0" y="0"/>
                <a:chExt cx="5261581" cy="3113235"/>
              </a:xfrm>
            </p:grpSpPr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C207ABF3-ADD1-ED19-088A-DA284EDDA849}"/>
                    </a:ext>
                  </a:extLst>
                </p:cNvPr>
                <p:cNvSpPr/>
                <p:nvPr/>
              </p:nvSpPr>
              <p:spPr>
                <a:xfrm>
                  <a:off x="1884784" y="55983"/>
                  <a:ext cx="1332689" cy="48144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>
                      <a:ln>
                        <a:noFill/>
                      </a:ln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Forecasting Algorithms</a:t>
                  </a:r>
                  <a:endParaRPr lang="en-CA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3" name="Snip Single Corner of Rectangle 12">
                  <a:extLst>
                    <a:ext uri="{FF2B5EF4-FFF2-40B4-BE49-F238E27FC236}">
                      <a16:creationId xmlns:a16="http://schemas.microsoft.com/office/drawing/2014/main" id="{ED5AD22D-7C12-8687-E085-1B5E10392BEC}"/>
                    </a:ext>
                  </a:extLst>
                </p:cNvPr>
                <p:cNvSpPr/>
                <p:nvPr/>
              </p:nvSpPr>
              <p:spPr>
                <a:xfrm>
                  <a:off x="0" y="55983"/>
                  <a:ext cx="963038" cy="481583"/>
                </a:xfrm>
                <a:prstGeom prst="snip1Rect">
                  <a:avLst/>
                </a:prstGeom>
                <a:gradFill>
                  <a:gsLst>
                    <a:gs pos="29000">
                      <a:srgbClr val="D9E2F3"/>
                    </a:gs>
                    <a:gs pos="13024">
                      <a:srgbClr val="E9EEF8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0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Training Data</a:t>
                  </a:r>
                  <a:endParaRPr lang="en-CA" sz="1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07F2C933-321D-C0ED-DA7F-8A0AEF64BF5D}"/>
                    </a:ext>
                  </a:extLst>
                </p:cNvPr>
                <p:cNvSpPr/>
                <p:nvPr/>
              </p:nvSpPr>
              <p:spPr>
                <a:xfrm>
                  <a:off x="4142792" y="0"/>
                  <a:ext cx="1118789" cy="59752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>
                      <a:ln>
                        <a:noFill/>
                      </a:ln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Model</a:t>
                  </a:r>
                  <a:endParaRPr lang="en-CA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B7D4660D-923F-BE0D-EFC8-49B94DF6DB54}"/>
                    </a:ext>
                  </a:extLst>
                </p:cNvPr>
                <p:cNvCxnSpPr/>
                <p:nvPr/>
              </p:nvCxnSpPr>
              <p:spPr>
                <a:xfrm flipV="1">
                  <a:off x="4730621" y="606489"/>
                  <a:ext cx="0" cy="214260"/>
                </a:xfrm>
                <a:prstGeom prst="straightConnector1">
                  <a:avLst/>
                </a:prstGeom>
                <a:ln w="9525">
                  <a:prstDash val="dash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Snip Single Corner of Rectangle 15">
                  <a:extLst>
                    <a:ext uri="{FF2B5EF4-FFF2-40B4-BE49-F238E27FC236}">
                      <a16:creationId xmlns:a16="http://schemas.microsoft.com/office/drawing/2014/main" id="{3F6B3843-4B0F-F202-50EF-D8753D22A1B2}"/>
                    </a:ext>
                  </a:extLst>
                </p:cNvPr>
                <p:cNvSpPr/>
                <p:nvPr/>
              </p:nvSpPr>
              <p:spPr>
                <a:xfrm>
                  <a:off x="0" y="1017036"/>
                  <a:ext cx="963038" cy="481583"/>
                </a:xfrm>
                <a:prstGeom prst="snip1Rect">
                  <a:avLst/>
                </a:prstGeom>
                <a:gradFill>
                  <a:gsLst>
                    <a:gs pos="29000">
                      <a:srgbClr val="D9E2F3"/>
                    </a:gs>
                    <a:gs pos="13024">
                      <a:srgbClr val="E9EEF8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0"/>
                </a:gradFill>
                <a:ln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New Data</a:t>
                  </a:r>
                  <a:br>
                    <a:rPr lang="en-US" sz="120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</a:br>
                  <a:r>
                    <a:rPr lang="en-US" sz="120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(Optional)</a:t>
                  </a:r>
                  <a:endParaRPr lang="en-CA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A32D44E8-BD81-3515-7573-9458F872DE28}"/>
                    </a:ext>
                  </a:extLst>
                </p:cNvPr>
                <p:cNvCxnSpPr/>
                <p:nvPr/>
              </p:nvCxnSpPr>
              <p:spPr>
                <a:xfrm>
                  <a:off x="961053" y="315426"/>
                  <a:ext cx="924506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76AFC288-21F1-C320-23E6-689F9DFF1DDB}"/>
                    </a:ext>
                  </a:extLst>
                </p:cNvPr>
                <p:cNvCxnSpPr/>
                <p:nvPr/>
              </p:nvCxnSpPr>
              <p:spPr>
                <a:xfrm>
                  <a:off x="3219062" y="315426"/>
                  <a:ext cx="924506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8512D1DC-A440-7B77-5894-65613CFB9E3D}"/>
                    </a:ext>
                  </a:extLst>
                </p:cNvPr>
                <p:cNvSpPr/>
                <p:nvPr/>
              </p:nvSpPr>
              <p:spPr>
                <a:xfrm>
                  <a:off x="1968760" y="1017036"/>
                  <a:ext cx="1040859" cy="59752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ln>
                        <a:noFill/>
                      </a:ln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Model</a:t>
                  </a:r>
                  <a:endParaRPr lang="en-CA" sz="1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A2863EDB-E6B2-152E-9B37-D67E9B88EA83}"/>
                    </a:ext>
                  </a:extLst>
                </p:cNvPr>
                <p:cNvCxnSpPr/>
                <p:nvPr/>
              </p:nvCxnSpPr>
              <p:spPr>
                <a:xfrm>
                  <a:off x="2536113" y="811763"/>
                  <a:ext cx="0" cy="205119"/>
                </a:xfrm>
                <a:prstGeom prst="straightConnector1">
                  <a:avLst/>
                </a:prstGeom>
                <a:ln w="9525"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9D598A88-BD94-64E0-D844-C2F4242AB86E}"/>
                    </a:ext>
                  </a:extLst>
                </p:cNvPr>
                <p:cNvCxnSpPr/>
                <p:nvPr/>
              </p:nvCxnSpPr>
              <p:spPr>
                <a:xfrm>
                  <a:off x="961053" y="1313802"/>
                  <a:ext cx="1002327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576BB793-0B28-9F4D-83B9-4DC34846AF57}"/>
                    </a:ext>
                  </a:extLst>
                </p:cNvPr>
                <p:cNvCxnSpPr/>
                <p:nvPr/>
              </p:nvCxnSpPr>
              <p:spPr>
                <a:xfrm>
                  <a:off x="3004458" y="1313802"/>
                  <a:ext cx="1040954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5FC88D29-6CA7-2BE7-A5A6-0FC074626EF8}"/>
                    </a:ext>
                  </a:extLst>
                </p:cNvPr>
                <p:cNvSpPr/>
                <p:nvPr/>
              </p:nvSpPr>
              <p:spPr>
                <a:xfrm>
                  <a:off x="4049486" y="1054359"/>
                  <a:ext cx="1157591" cy="48144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>
                      <a:ln>
                        <a:noFill/>
                      </a:ln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Predictions</a:t>
                  </a:r>
                  <a:endParaRPr lang="en-CA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24" name="Text Box 47">
                  <a:extLst>
                    <a:ext uri="{FF2B5EF4-FFF2-40B4-BE49-F238E27FC236}">
                      <a16:creationId xmlns:a16="http://schemas.microsoft.com/office/drawing/2014/main" id="{34EB9AD7-189C-3DFE-4B14-9C3574727F42}"/>
                    </a:ext>
                  </a:extLst>
                </p:cNvPr>
                <p:cNvSpPr txBox="1"/>
                <p:nvPr/>
              </p:nvSpPr>
              <p:spPr>
                <a:xfrm>
                  <a:off x="3135086" y="643812"/>
                  <a:ext cx="1108953" cy="273835"/>
                </a:xfrm>
                <a:prstGeom prst="rect">
                  <a:avLst/>
                </a:prstGeom>
                <a:solidFill>
                  <a:schemeClr val="lt1"/>
                </a:solidFill>
                <a:ln w="9525">
                  <a:solidFill>
                    <a:schemeClr val="accent1"/>
                  </a:solidFill>
                  <a:prstDash val="dash"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en-US" sz="1200">
                      <a:ln>
                        <a:noFill/>
                      </a:ln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After Training</a:t>
                  </a:r>
                  <a:endParaRPr lang="en-CA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25" name="Snip Single Corner of Rectangle 24">
                  <a:extLst>
                    <a:ext uri="{FF2B5EF4-FFF2-40B4-BE49-F238E27FC236}">
                      <a16:creationId xmlns:a16="http://schemas.microsoft.com/office/drawing/2014/main" id="{83C3D8E9-551D-3343-23AF-17517F412740}"/>
                    </a:ext>
                  </a:extLst>
                </p:cNvPr>
                <p:cNvSpPr/>
                <p:nvPr/>
              </p:nvSpPr>
              <p:spPr>
                <a:xfrm>
                  <a:off x="1884783" y="2583609"/>
                  <a:ext cx="1623930" cy="529626"/>
                </a:xfrm>
                <a:prstGeom prst="snip1Rect">
                  <a:avLst/>
                </a:prstGeom>
                <a:gradFill>
                  <a:gsLst>
                    <a:gs pos="29000">
                      <a:srgbClr val="D9E2F3"/>
                    </a:gs>
                    <a:gs pos="13024">
                      <a:srgbClr val="E9EEF8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0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Data with Uncertainty</a:t>
                  </a:r>
                  <a:endParaRPr lang="en-CA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26" name="Text Box 2">
                  <a:extLst>
                    <a:ext uri="{FF2B5EF4-FFF2-40B4-BE49-F238E27FC236}">
                      <a16:creationId xmlns:a16="http://schemas.microsoft.com/office/drawing/2014/main" id="{9CA421E9-643C-AC2E-977F-7C9E0A105812}"/>
                    </a:ext>
                  </a:extLst>
                </p:cNvPr>
                <p:cNvSpPr txBox="1"/>
                <p:nvPr/>
              </p:nvSpPr>
              <p:spPr>
                <a:xfrm>
                  <a:off x="1884784" y="1905939"/>
                  <a:ext cx="1809193" cy="278220"/>
                </a:xfrm>
                <a:prstGeom prst="rect">
                  <a:avLst/>
                </a:prstGeom>
                <a:solidFill>
                  <a:schemeClr val="lt1"/>
                </a:solidFill>
                <a:ln w="9525">
                  <a:solidFill>
                    <a:schemeClr val="accent1"/>
                  </a:solidFill>
                  <a:prstDash val="dash"/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US" sz="1200" dirty="0">
                      <a:ln>
                        <a:noFill/>
                      </a:ln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Calculate Uncertainty</a:t>
                  </a:r>
                  <a:endParaRPr lang="en-CA" sz="1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5955093E-EC05-5B16-269A-29826D95983B}"/>
                    </a:ext>
                  </a:extLst>
                </p:cNvPr>
                <p:cNvCxnSpPr/>
                <p:nvPr/>
              </p:nvCxnSpPr>
              <p:spPr>
                <a:xfrm flipH="1">
                  <a:off x="3692331" y="2045540"/>
                  <a:ext cx="915152" cy="0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3A43D796-2F1F-4EE3-C6F5-D014F0256E2B}"/>
                    </a:ext>
                  </a:extLst>
                </p:cNvPr>
                <p:cNvCxnSpPr/>
                <p:nvPr/>
              </p:nvCxnSpPr>
              <p:spPr>
                <a:xfrm flipV="1">
                  <a:off x="4607484" y="1539362"/>
                  <a:ext cx="1839" cy="505926"/>
                </a:xfrm>
                <a:prstGeom prst="line">
                  <a:avLst/>
                </a:prstGeom>
                <a:ln w="952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03F515F7-46B4-07C9-3891-78908FAACCCB}"/>
                    </a:ext>
                  </a:extLst>
                </p:cNvPr>
                <p:cNvCxnSpPr/>
                <p:nvPr/>
              </p:nvCxnSpPr>
              <p:spPr>
                <a:xfrm>
                  <a:off x="2629419" y="2187313"/>
                  <a:ext cx="0" cy="39812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58D1D154-16D1-A921-B3AD-EB344D629439}"/>
                  </a:ext>
                </a:extLst>
              </p:cNvPr>
              <p:cNvCxnSpPr/>
              <p:nvPr/>
            </p:nvCxnSpPr>
            <p:spPr>
              <a:xfrm>
                <a:off x="4245428" y="802432"/>
                <a:ext cx="486526" cy="0"/>
              </a:xfrm>
              <a:prstGeom prst="line">
                <a:avLst/>
              </a:prstGeom>
              <a:ln w="9525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EE1B1ED-26D9-39CF-0845-42903D216287}"/>
                </a:ext>
              </a:extLst>
            </p:cNvPr>
            <p:cNvCxnSpPr/>
            <p:nvPr/>
          </p:nvCxnSpPr>
          <p:spPr>
            <a:xfrm>
              <a:off x="2537926" y="802432"/>
              <a:ext cx="598904" cy="0"/>
            </a:xfrm>
            <a:prstGeom prst="line">
              <a:avLst/>
            </a:prstGeom>
            <a:ln w="952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2804</TotalTime>
  <Words>2622</Words>
  <Application>Microsoft Macintosh PowerPoint</Application>
  <PresentationFormat>On-screen Show (16:9)</PresentationFormat>
  <Paragraphs>593</Paragraphs>
  <Slides>64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7" baseType="lpstr">
      <vt:lpstr>Arial</vt:lpstr>
      <vt:lpstr>Times New Roman</vt:lpstr>
      <vt:lpstr>Simple Light</vt:lpstr>
      <vt:lpstr>Visualizing Uncertainty with Chromatic Aberration</vt:lpstr>
      <vt:lpstr>Contents</vt:lpstr>
      <vt:lpstr>Background </vt:lpstr>
      <vt:lpstr>What is Uncertainty? </vt:lpstr>
      <vt:lpstr>What is Chromatic Aberration? </vt:lpstr>
      <vt:lpstr>Examples of CA</vt:lpstr>
      <vt:lpstr>Work Details </vt:lpstr>
      <vt:lpstr>Prior Work</vt:lpstr>
      <vt:lpstr>Uncertainty Data Generation Flow</vt:lpstr>
      <vt:lpstr>Predictive Algorithms</vt:lpstr>
      <vt:lpstr>Uncertainty Comparison among Models</vt:lpstr>
      <vt:lpstr>Uncertainty in Prediction</vt:lpstr>
      <vt:lpstr>Architecture of CA</vt:lpstr>
      <vt:lpstr>CA on a Circle</vt:lpstr>
      <vt:lpstr>More Examples of CA Shapes</vt:lpstr>
      <vt:lpstr>Web Interface</vt:lpstr>
      <vt:lpstr>Filtering</vt:lpstr>
      <vt:lpstr>Filtering</vt:lpstr>
      <vt:lpstr>Reshufling Streams</vt:lpstr>
      <vt:lpstr>Reshufling</vt:lpstr>
      <vt:lpstr>Drill-down</vt:lpstr>
      <vt:lpstr>Drill-down</vt:lpstr>
      <vt:lpstr>Star-Fish Layout</vt:lpstr>
      <vt:lpstr>Streamgraph</vt:lpstr>
      <vt:lpstr>Streamgraph Slicing</vt:lpstr>
      <vt:lpstr>Streamgraph with CA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User Study</vt:lpstr>
      <vt:lpstr>Counter Balancing</vt:lpstr>
      <vt:lpstr>Color Blindness Test</vt:lpstr>
      <vt:lpstr>Components of the Study</vt:lpstr>
      <vt:lpstr>Questionnaire Layout</vt:lpstr>
      <vt:lpstr>CA + Bubble</vt:lpstr>
      <vt:lpstr>CA + Grid</vt:lpstr>
      <vt:lpstr>VSUP + Grid</vt:lpstr>
      <vt:lpstr>VSUP + Grid</vt:lpstr>
      <vt:lpstr> SUS Questions</vt:lpstr>
      <vt:lpstr>SUS Question Interface</vt:lpstr>
      <vt:lpstr>NASA-TLX Questions</vt:lpstr>
      <vt:lpstr>NASA-TLX Question Interface</vt:lpstr>
      <vt:lpstr>Results</vt:lpstr>
      <vt:lpstr>Quantitative Questionnaire</vt:lpstr>
      <vt:lpstr>Normality Test</vt:lpstr>
      <vt:lpstr>ANOVA Test</vt:lpstr>
      <vt:lpstr>ANOVA Result Analysis</vt:lpstr>
      <vt:lpstr>Paired t-test </vt:lpstr>
      <vt:lpstr>t-test Results for Questionnaire</vt:lpstr>
      <vt:lpstr>Time Utilization (TU)</vt:lpstr>
      <vt:lpstr>T-test Results for TU</vt:lpstr>
      <vt:lpstr>SUS Results</vt:lpstr>
      <vt:lpstr>Kruskal-Wallis Test on SUS Data</vt:lpstr>
      <vt:lpstr>NASA-TLX Results</vt:lpstr>
      <vt:lpstr>Kruskal-Wallis Test on NASA-TLX Data</vt:lpstr>
      <vt:lpstr>NASA-TLX Results</vt:lpstr>
      <vt:lpstr>Conclusion</vt:lpstr>
      <vt:lpstr>Future work</vt:lpstr>
      <vt:lpstr>Questions?</vt:lpstr>
      <vt:lpstr>References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Visualizing Object Clouds Through Energy Minimization</dc:title>
  <cp:lastModifiedBy>Rashid Islam</cp:lastModifiedBy>
  <cp:revision>57</cp:revision>
  <dcterms:modified xsi:type="dcterms:W3CDTF">2022-05-02T05:03:42Z</dcterms:modified>
</cp:coreProperties>
</file>